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1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308" r:id="rId4"/>
    <p:sldId id="309" r:id="rId5"/>
    <p:sldId id="310" r:id="rId6"/>
    <p:sldId id="288" r:id="rId7"/>
    <p:sldId id="298" r:id="rId8"/>
    <p:sldId id="299" r:id="rId9"/>
    <p:sldId id="300" r:id="rId10"/>
    <p:sldId id="311" r:id="rId11"/>
    <p:sldId id="302" r:id="rId12"/>
    <p:sldId id="303" r:id="rId13"/>
    <p:sldId id="304" r:id="rId14"/>
    <p:sldId id="305" r:id="rId15"/>
    <p:sldId id="312" r:id="rId16"/>
    <p:sldId id="307" r:id="rId17"/>
    <p:sldId id="283" r:id="rId18"/>
  </p:sldIdLst>
  <p:sldSz cx="12192000" cy="6858000"/>
  <p:notesSz cx="9144000" cy="6858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671"/>
    <p:restoredTop sz="96405"/>
  </p:normalViewPr>
  <p:slideViewPr>
    <p:cSldViewPr snapToGrid="0">
      <p:cViewPr varScale="1">
        <p:scale>
          <a:sx n="63" d="100"/>
          <a:sy n="63" d="100"/>
        </p:scale>
        <p:origin x="192" y="10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29T07:15:45.60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4365 589 24575,'-20'-18'0,"0"1"0,0 0 0,4 4 0,3 5 0,-4-2 0,-7-3 0,-9-2 0,-2 0 0,0 1 0,1 0 0,5 2 0,4 3 0,3 2 0,-2 0 0,-8 0 0,-12-4 0,-16-4 0,-12-3 0,-7-1 0,0 2 0,6 3 0,7 0 0,5 2 0,2 0 0,2 0 0,-2 2 0,-3-1 0,-9 1 0,-4 0 0,4 1 0,9 2 0,10 0 0,1 1 0,-5 0 0,-7-1 0,-4 1 0,1 1 0,1 1 0,1-1 0,-2 1 0,-4-1 0,-2-4 0,1 0 0,2-2 0,4 1 0,6 3 0,7 1 0,2 2 0,1 0 0,1-1 0,-1-1 0,1-2 0,-1 1 0,0 0 0,-5 0 0,21 3 0,-11 0 0,12 1 0,-10-1 0,-5 1 0,0 0 0,-4 0 0,-4 0 0,-2 1 0,-3 0 0,-2 0 0,-1 0 0,0 1 0,5 0 0,8 1 0,12 0 0,6 2 0,-3 3 0,-13 4 0,-16 7 0,-13 6 0,-5 3 0,7 1 0,17-4 0,18-5 0,18-6 0,7-1 0,1 3 0,-2 4 0,-4 6 0,0 3 0,1 3 0,2 0 0,3 1 0,2 1 0,2 3 0,1 5 0,4 4 0,1-1 0,2-1 0,2-7 0,2-4 0,2-3 0,2 0 0,2 1 0,3 2 0,3 4 0,4 1 0,2 1 0,2-3 0,5-1 0,3-2 0,3-2 0,2-3 0,2-1 0,-2-5 0,-1-2 0,1-2 0,5 0 0,11 1 0,13 1 0,8 0 0,6 0 0,3 0 0,3-3 0,1-3 0,-6-4 0,-5-2 0,-11-3 0,-12 0 0,-11-2 0,-2-1 0,13 0 0,20 1 0,19 0 0,10 0 0,-2 0 0,-5 0 0,-11 0 0,-6 0 0,-2-1 0,0 0 0,2 1 0,2-1 0,-1 1 0,-2 0 0,-4 0 0,-6 1 0,-3 0 0,6 1 0,10 0 0,9 0 0,7-2 0,-3-1 0,-11 0 0,-11 0 0,-4 0 0,5-1 0,9 0 0,0-1 0,-6 0 0,-9-3 0,-9-1 0,-6 0 0,0 0 0,4 0 0,6-1 0,6-3 0,0-1 0,3-3 0,1-3 0,-5-2 0,-7-1 0,-9-2 0,-3-1 0,-1-3 0,-1 0 0,-1-2 0,1-1 0,4-3 0,0-3 0,1-2 0,1-1 0,2-4 0,-1 0 0,-5 4 0,-6 3 0,-7 3 0,-2 0 0,-2-2 0,-3 1 0,-3 3 0,-5 6 0,-7 10 0,-6 7 0,-4 6 0,1 1 0,-1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686FDE-8B68-5641-BEF8-4A93B210D510}" type="datetimeFigureOut">
              <a:rPr lang="fr-FR" smtClean="0"/>
              <a:t>29/08/2023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7BEA3A-E883-BB45-882B-3DE5E400816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5786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15997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78913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7295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05272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88061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54307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8768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2116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9444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5381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04112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17340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7556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20354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BEA3A-E883-BB45-882B-3DE5E400816B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8104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EC033C32-A86F-B223-FEC7-82B38B80CFF7}"/>
              </a:ext>
            </a:extLst>
          </p:cNvPr>
          <p:cNvSpPr txBox="1"/>
          <p:nvPr userDrawn="1"/>
        </p:nvSpPr>
        <p:spPr>
          <a:xfrm>
            <a:off x="10368113" y="1396462"/>
            <a:ext cx="13500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Evaluation 6</a:t>
            </a:r>
            <a:r>
              <a:rPr lang="fr-FR" sz="1000" baseline="30000" dirty="0"/>
              <a:t>ème</a:t>
            </a:r>
            <a:r>
              <a:rPr lang="fr-FR" sz="1000" dirty="0"/>
              <a:t> SEGPA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FCE156E-711C-494E-B1F1-79B6FBD29A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94277" y="92349"/>
            <a:ext cx="2297723" cy="1304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344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F1F1A0-633F-DED7-0E1E-9660650FE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FF6C8E5-D73C-02A0-601A-13FD93ACB9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CB24A52-1A62-7F61-F339-2318404B1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AFAB8-5997-6843-8722-53340C657C33}" type="datetime1">
              <a:rPr lang="fr-FR" smtClean="0"/>
              <a:t>29/08/2023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74B9D9B-5B9E-0D02-2B94-A175FFD35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D113515-CF31-3CD1-5553-9A6A49D5C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6284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E076FF9-0298-A41D-6FA9-EEBCBFE0C4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F0ABBC8-3D6C-8EE6-EFAC-55B55DDFA7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E848B8C-D255-4FB6-CFAC-DD58AFD95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E5E0-278F-0F4E-9DDB-B95D7A9B18FE}" type="datetime1">
              <a:rPr lang="fr-FR" smtClean="0"/>
              <a:t>29/08/2023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B1684B9-F29B-1676-9579-33510C811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2B43B77-4650-C706-EF39-6DED96113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873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14A2B6A-C889-7207-D1EC-7B5CB1978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4B58980-529C-D669-78C0-D3D1F970F1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406753-EB2A-83EB-5150-9093AEFF9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87C4-447C-5843-BB7C-42381F13AC76}" type="datetime1">
              <a:rPr lang="fr-FR" smtClean="0"/>
              <a:t>29/08/2023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9232290-ECE1-A590-1E00-8AFC41C55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0F1F43-2000-DC6F-549D-7DB8B67B5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3460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774356-4BBC-2097-7A81-0DC3B2725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A5F7CC4-01E6-9F05-4BFA-A29D65CC80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A4FF0E-F6D0-1862-0D4E-2CBDAC4CF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A59FB-5259-E747-B3FC-4FC0B29F29B3}" type="datetime1">
              <a:rPr lang="fr-FR" smtClean="0"/>
              <a:t>29/08/2023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4C745A1-4A50-5294-25A6-2A324DE34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AD6366D-477F-0ACC-6386-FD2E7BC2A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9795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6DE179-F115-2AD9-90E1-648DA74DE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BB4FED7-DACF-3F35-1AB8-1241A77F34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60B2582-1F3B-7E4A-BC78-41C22FB35F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D86C71F-BC54-F449-59E0-FF03E0A6F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D4FB-33FE-554C-BE7F-A98781527282}" type="datetime1">
              <a:rPr lang="fr-FR" smtClean="0"/>
              <a:t>29/08/2023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9C5A10C-8CF1-DA39-8B32-A5E1E68DB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3B3D873-A19A-77FB-81A3-9D917EF33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4601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9DCA54-DBCB-0ADC-AB0C-197004325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DCB811-E614-0931-8704-9ED417550A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5B0EDDA-FCAB-327D-1ED2-7C7B29B8F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7B78193-F0F6-2086-3A6C-E3F7E57967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6507D99-60F7-2FF6-8666-0553BDF499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EEEE0C9E-A7B8-E95B-423B-7E8979BEF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DC4C6-6F5A-8843-A81F-5A76DF24C22D}" type="datetime1">
              <a:rPr lang="fr-FR" smtClean="0"/>
              <a:t>29/08/2023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F728E15-9649-D7B8-E871-1A712657C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CA22682-7F4F-C300-2B7E-A163B7999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7726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76F0CA-224C-F863-8D72-2DE89914B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F305BB1-03CB-031E-5333-4FA99996A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70A5B-136E-E548-B970-74FF41B8A63B}" type="datetime1">
              <a:rPr lang="fr-FR" smtClean="0"/>
              <a:t>29/08/2023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F4B6ED1-2D09-285A-CDA9-7A3809E68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CAC0561-A494-41E0-9347-F75E4ACA7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5482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FC5DB00-1F71-AEDE-CBB8-95A8E8AC1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6D835-910F-E149-A7ED-DB806226DC6E}" type="datetime1">
              <a:rPr lang="fr-FR" smtClean="0"/>
              <a:t>29/08/2023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2631116-BA27-1BB5-2B89-3792A97B1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838767E-EF00-3A06-DA9D-F0B92884E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9661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8B0FBF-0436-E8E1-F11B-AF5F892D2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A5BA375-1C30-C82D-844C-70836F1E09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8184A81-CC05-B74F-4048-C949E9C9CE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B9834A3-742A-FA87-14BB-7313B54B5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CC44-81CF-CD4B-8B7B-88776A745D17}" type="datetime1">
              <a:rPr lang="fr-FR" smtClean="0"/>
              <a:t>29/08/2023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2DE2CF9-BD9B-A729-3F90-129B3CA66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BA76EF7-6F21-681F-B6C7-F2B5071B3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477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4639AA0-A831-8D33-FF8A-29F0411F4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24C1CC3-F810-F2A4-F8C5-080F87542E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5DA4EEC-86D0-04D6-365C-8F39F26730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6EA600A-2E9A-DBDA-E061-5EA379C80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949B3-6C5F-B743-AC95-86A3CE1E4B57}" type="datetime1">
              <a:rPr lang="fr-FR" smtClean="0"/>
              <a:t>29/08/2023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7C84E16-2A51-672C-1F98-12E1B5952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FDD14F7-76A8-4C32-11F3-5A5238B20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6270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592FB02-7AF8-D168-680E-AE7B17698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69A4AAF-66D4-F9A8-D213-22FB780B5F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614D699-B093-89B4-B3DE-0B702A5F74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ED41E-6CD9-8442-99A5-47E6C14C2DBD}" type="datetime1">
              <a:rPr lang="fr-FR" smtClean="0"/>
              <a:t>29/08/2023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3993AF7-1E36-7713-2A56-F1E2AC42A4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EB99FD6-93DE-D111-8FB3-E519C9BB74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D03C3-2851-034A-8906-F8AC01D5F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6159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B4EEBC79-E11D-C759-B67F-F023BDD815D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52252" y="208560"/>
            <a:ext cx="8695226" cy="1023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7200" dirty="0"/>
              <a:t>Evaluation 6</a:t>
            </a:r>
            <a:r>
              <a:rPr lang="fr-FR" sz="7200" baseline="30000" dirty="0"/>
              <a:t>ème</a:t>
            </a:r>
            <a:r>
              <a:rPr lang="fr-FR" sz="7200" dirty="0"/>
              <a:t> SEGPA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4716303-45D7-F3D6-A6B4-E405064FFE28}"/>
              </a:ext>
            </a:extLst>
          </p:cNvPr>
          <p:cNvSpPr txBox="1"/>
          <p:nvPr/>
        </p:nvSpPr>
        <p:spPr>
          <a:xfrm>
            <a:off x="858959" y="3266668"/>
            <a:ext cx="1047408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rgbClr val="FF0000"/>
                </a:solidFill>
              </a:rPr>
              <a:t>Je m’entraîne avec toute la classe sur des exercices avant de réaliser tout seul l’évaluation de français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1D98CA4-3AA0-6D95-4068-AB1C369DB0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79" y="1232448"/>
            <a:ext cx="9392294" cy="34306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91373E4-CE12-304B-496C-5416B00E4C67}"/>
              </a:ext>
            </a:extLst>
          </p:cNvPr>
          <p:cNvSpPr txBox="1"/>
          <p:nvPr/>
        </p:nvSpPr>
        <p:spPr>
          <a:xfrm>
            <a:off x="2684583" y="1575515"/>
            <a:ext cx="6164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Français / Compréhension de textes : Livret N°1 (fiches 13 à 24)</a:t>
            </a:r>
          </a:p>
        </p:txBody>
      </p:sp>
    </p:spTree>
    <p:extLst>
      <p:ext uri="{BB962C8B-B14F-4D97-AF65-F5344CB8AC3E}">
        <p14:creationId xmlns:p14="http://schemas.microsoft.com/office/powerpoint/2010/main" val="23832969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9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3" name="Zone de texte 6">
            <a:extLst>
              <a:ext uri="{FF2B5EF4-FFF2-40B4-BE49-F238E27FC236}">
                <a16:creationId xmlns:a16="http://schemas.microsoft.com/office/drawing/2014/main" id="{2C7E38AE-E305-A92C-1FBB-96A01366F03A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1 – Fiches n°17 à 20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30A2650-8BB4-DC33-FFA7-450755629A8C}"/>
              </a:ext>
            </a:extLst>
          </p:cNvPr>
          <p:cNvSpPr txBox="1"/>
          <p:nvPr/>
        </p:nvSpPr>
        <p:spPr>
          <a:xfrm>
            <a:off x="7184571" y="1399592"/>
            <a:ext cx="4314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N°13 : que représente cette illustration  …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AC9DE67-ACA4-6358-FFD0-FA0E95E0B34B}"/>
              </a:ext>
            </a:extLst>
          </p:cNvPr>
          <p:cNvSpPr txBox="1"/>
          <p:nvPr/>
        </p:nvSpPr>
        <p:spPr>
          <a:xfrm>
            <a:off x="7039374" y="4764034"/>
            <a:ext cx="43144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N°14 : qu’elles sont toutes les informations que nous avons   …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E3D666A-0819-0B33-5E6F-C9889700E2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017176"/>
            <a:ext cx="5257800" cy="550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10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B5F850E-5B67-1B07-EE5B-F9A0D11B5D5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11317" y="3739373"/>
            <a:ext cx="3494541" cy="25344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9F16430-769E-94CD-E67B-A5B947E1A1D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914256" y="3957124"/>
            <a:ext cx="3590424" cy="22150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08A26A4-DC6D-7130-304E-29051CCD004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824954" y="969594"/>
            <a:ext cx="3528846" cy="2406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82AB820-F17C-2512-7C4E-51433D4821C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990180" y="1199285"/>
            <a:ext cx="3438575" cy="21770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FAFDD074-E166-664D-23CC-AE3CD747E783}"/>
              </a:ext>
            </a:extLst>
          </p:cNvPr>
          <p:cNvSpPr txBox="1"/>
          <p:nvPr/>
        </p:nvSpPr>
        <p:spPr>
          <a:xfrm>
            <a:off x="582528" y="1364477"/>
            <a:ext cx="2761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 présent c’est à vous de réaliser </a:t>
            </a:r>
            <a:r>
              <a:rPr lang="fr-FR" b="1" dirty="0"/>
              <a:t>tout seul </a:t>
            </a:r>
            <a:r>
              <a:rPr lang="fr-FR" dirty="0"/>
              <a:t>les fiches N°17, N°18, N°19 et N°20.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AA2BDBA-F248-E5AF-4DB4-D2C8D2A2FFAE}"/>
              </a:ext>
            </a:extLst>
          </p:cNvPr>
          <p:cNvSpPr txBox="1"/>
          <p:nvPr/>
        </p:nvSpPr>
        <p:spPr>
          <a:xfrm>
            <a:off x="582527" y="4373420"/>
            <a:ext cx="25789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Lorsque vous avez fini, </a:t>
            </a:r>
            <a:r>
              <a:rPr lang="fr-FR" b="1" dirty="0"/>
              <a:t>vous attendez en silence</a:t>
            </a:r>
            <a:r>
              <a:rPr lang="fr-FR" dirty="0"/>
              <a:t>, nous allons vous présenter les 4 fiches suivantes, maintenant ou  dans une autre séance.</a:t>
            </a:r>
          </a:p>
        </p:txBody>
      </p:sp>
      <p:sp>
        <p:nvSpPr>
          <p:cNvPr id="3" name="Zone de texte 6">
            <a:extLst>
              <a:ext uri="{FF2B5EF4-FFF2-40B4-BE49-F238E27FC236}">
                <a16:creationId xmlns:a16="http://schemas.microsoft.com/office/drawing/2014/main" id="{B8079FC4-E814-6194-59CC-7D4D1541D4DE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1 – Fiches n°17 à 20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522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11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39080" y="143551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1 – Fiches n°21 à  24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908E6A3-EB12-9D45-11C6-80C6E430510A}"/>
              </a:ext>
            </a:extLst>
          </p:cNvPr>
          <p:cNvSpPr txBox="1"/>
          <p:nvPr/>
        </p:nvSpPr>
        <p:spPr>
          <a:xfrm>
            <a:off x="7888970" y="1109155"/>
            <a:ext cx="41210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N°15 : que représente cette liste ?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59B6821-D01B-61BD-BA4F-E836AC0F6C5A}"/>
              </a:ext>
            </a:extLst>
          </p:cNvPr>
          <p:cNvSpPr txBox="1"/>
          <p:nvPr/>
        </p:nvSpPr>
        <p:spPr>
          <a:xfrm>
            <a:off x="7561039" y="2967335"/>
            <a:ext cx="3914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Voici la question …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59D46C6-C1F5-6565-5DFA-AFF6686826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6758" y="763663"/>
            <a:ext cx="5408339" cy="591630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6D80CC1-64AF-7A2C-EA84-D95E2EB0BB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19420" y="3429000"/>
            <a:ext cx="3094050" cy="318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54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12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3" name="Zone de texte 6">
            <a:extLst>
              <a:ext uri="{FF2B5EF4-FFF2-40B4-BE49-F238E27FC236}">
                <a16:creationId xmlns:a16="http://schemas.microsoft.com/office/drawing/2014/main" id="{5E0DA036-223F-CBC7-D8C7-F16C0A7BEDB8}"/>
              </a:ext>
            </a:extLst>
          </p:cNvPr>
          <p:cNvSpPr txBox="1"/>
          <p:nvPr/>
        </p:nvSpPr>
        <p:spPr>
          <a:xfrm>
            <a:off x="639080" y="143551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1 – Fiches n°21 à  24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C00965B2-DD9C-53EF-8758-4548387497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0919" y="836569"/>
            <a:ext cx="9670161" cy="4646210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2644C8F3-704E-5B04-800E-246E1C354336}"/>
              </a:ext>
            </a:extLst>
          </p:cNvPr>
          <p:cNvSpPr txBox="1"/>
          <p:nvPr/>
        </p:nvSpPr>
        <p:spPr>
          <a:xfrm>
            <a:off x="639080" y="5559766"/>
            <a:ext cx="9247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N°16 : que remarquez-vous ?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238245C-1D2A-9FC4-521E-8D073B7CA7D4}"/>
              </a:ext>
            </a:extLst>
          </p:cNvPr>
          <p:cNvSpPr txBox="1"/>
          <p:nvPr/>
        </p:nvSpPr>
        <p:spPr>
          <a:xfrm>
            <a:off x="639080" y="6180798"/>
            <a:ext cx="10885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Question N°17 : quelles pourraient être les questions de compréhension de ce texte ?</a:t>
            </a:r>
          </a:p>
        </p:txBody>
      </p:sp>
    </p:spTree>
    <p:extLst>
      <p:ext uri="{BB962C8B-B14F-4D97-AF65-F5344CB8AC3E}">
        <p14:creationId xmlns:p14="http://schemas.microsoft.com/office/powerpoint/2010/main" val="107121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13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3" name="Zone de texte 6">
            <a:extLst>
              <a:ext uri="{FF2B5EF4-FFF2-40B4-BE49-F238E27FC236}">
                <a16:creationId xmlns:a16="http://schemas.microsoft.com/office/drawing/2014/main" id="{7918940E-389D-2702-AE99-E63D28AE0AD3}"/>
              </a:ext>
            </a:extLst>
          </p:cNvPr>
          <p:cNvSpPr txBox="1"/>
          <p:nvPr/>
        </p:nvSpPr>
        <p:spPr>
          <a:xfrm>
            <a:off x="639080" y="143551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1 – Fiches n°21 à  24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A943D26-1CB4-E4AE-6B65-0C696B3806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200" y="1061498"/>
            <a:ext cx="5384800" cy="49657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03DC9BDB-BA37-40A4-F2AE-1369C1278D0B}"/>
              </a:ext>
            </a:extLst>
          </p:cNvPr>
          <p:cNvSpPr txBox="1"/>
          <p:nvPr/>
        </p:nvSpPr>
        <p:spPr>
          <a:xfrm>
            <a:off x="6658970" y="1061498"/>
            <a:ext cx="538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N°18 : qu’est-ce que ce texte  ?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EC226BB-9496-9A6D-4427-2E0048F5C4B0}"/>
              </a:ext>
            </a:extLst>
          </p:cNvPr>
          <p:cNvSpPr txBox="1"/>
          <p:nvPr/>
        </p:nvSpPr>
        <p:spPr>
          <a:xfrm>
            <a:off x="7140089" y="2360621"/>
            <a:ext cx="3914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Voici la question …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7BBB1393-91AF-CC06-5682-053603B573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4561" y="2889363"/>
            <a:ext cx="3345330" cy="383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56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14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3" name="Zone de texte 6">
            <a:extLst>
              <a:ext uri="{FF2B5EF4-FFF2-40B4-BE49-F238E27FC236}">
                <a16:creationId xmlns:a16="http://schemas.microsoft.com/office/drawing/2014/main" id="{7918940E-389D-2702-AE99-E63D28AE0AD3}"/>
              </a:ext>
            </a:extLst>
          </p:cNvPr>
          <p:cNvSpPr txBox="1"/>
          <p:nvPr/>
        </p:nvSpPr>
        <p:spPr>
          <a:xfrm>
            <a:off x="639080" y="143551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1 – Fiches n°21 à  24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D8E1D92-4C65-CC88-A963-7FA111D62F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012" y="763663"/>
            <a:ext cx="10356787" cy="5433432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285C2BBC-C791-8B18-1EF4-798AB5FEE26A}"/>
              </a:ext>
            </a:extLst>
          </p:cNvPr>
          <p:cNvSpPr txBox="1"/>
          <p:nvPr/>
        </p:nvSpPr>
        <p:spPr>
          <a:xfrm>
            <a:off x="315794" y="6277029"/>
            <a:ext cx="10464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N°19 : y-a-t-il des mots que vous ne comprenez pas ?</a:t>
            </a:r>
          </a:p>
        </p:txBody>
      </p:sp>
    </p:spTree>
    <p:extLst>
      <p:ext uri="{BB962C8B-B14F-4D97-AF65-F5344CB8AC3E}">
        <p14:creationId xmlns:p14="http://schemas.microsoft.com/office/powerpoint/2010/main" val="225871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15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6E297EA-32B8-0817-9ED6-FC3581002A4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367172" y="3944899"/>
            <a:ext cx="3548760" cy="24604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2B0B848-CC48-DC6A-BCA6-CE20736F6D2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436981" y="1029205"/>
            <a:ext cx="3478951" cy="24881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21DC2D3-22E4-96D9-7229-0D261B6B1FC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319078" y="3946179"/>
            <a:ext cx="3436729" cy="24579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9435564-2E9C-63C2-0642-9696732B96D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273135" y="1093934"/>
            <a:ext cx="3528617" cy="24522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02E24E85-BDBF-A41E-940D-1C5F784A5BCF}"/>
              </a:ext>
            </a:extLst>
          </p:cNvPr>
          <p:cNvSpPr txBox="1"/>
          <p:nvPr/>
        </p:nvSpPr>
        <p:spPr>
          <a:xfrm>
            <a:off x="317932" y="1115677"/>
            <a:ext cx="2761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 présent c’est à vous de réaliser </a:t>
            </a:r>
            <a:r>
              <a:rPr lang="fr-FR" b="1" dirty="0"/>
              <a:t>tout seul </a:t>
            </a:r>
            <a:r>
              <a:rPr lang="fr-FR" dirty="0"/>
              <a:t>les fiches N°21, N°22, N°23 et N°24.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7B0BF8C-DA4D-4BE9-1D10-95C4DD79B83E}"/>
              </a:ext>
            </a:extLst>
          </p:cNvPr>
          <p:cNvSpPr txBox="1"/>
          <p:nvPr/>
        </p:nvSpPr>
        <p:spPr>
          <a:xfrm>
            <a:off x="317931" y="4602024"/>
            <a:ext cx="25789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Lorsque vous avez fini, </a:t>
            </a:r>
            <a:r>
              <a:rPr lang="fr-FR" b="1" dirty="0"/>
              <a:t>vous attendez en silence</a:t>
            </a:r>
            <a:r>
              <a:rPr lang="fr-FR" dirty="0"/>
              <a:t>, nous allons vous présenter les 4 fiches suivantes, maintenant ou  dans une autre séance.</a:t>
            </a:r>
          </a:p>
        </p:txBody>
      </p:sp>
      <p:sp>
        <p:nvSpPr>
          <p:cNvPr id="3" name="Zone de texte 6">
            <a:extLst>
              <a:ext uri="{FF2B5EF4-FFF2-40B4-BE49-F238E27FC236}">
                <a16:creationId xmlns:a16="http://schemas.microsoft.com/office/drawing/2014/main" id="{28950C53-6BB5-F395-1C22-4A26D38C5C0E}"/>
              </a:ext>
            </a:extLst>
          </p:cNvPr>
          <p:cNvSpPr txBox="1"/>
          <p:nvPr/>
        </p:nvSpPr>
        <p:spPr>
          <a:xfrm>
            <a:off x="639080" y="143551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1 – Fiches n°21 à  24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351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D0E6BC-9B61-F20B-697D-CFBFFC4D6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4399" y="3723630"/>
            <a:ext cx="2743200" cy="1325563"/>
          </a:xfrm>
        </p:spPr>
        <p:txBody>
          <a:bodyPr>
            <a:normAutofit/>
          </a:bodyPr>
          <a:lstStyle/>
          <a:p>
            <a:pPr algn="ctr"/>
            <a:r>
              <a:rPr lang="fr-FR" sz="8800" b="1" dirty="0"/>
              <a:t>Fin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758255-D34B-9682-F61B-D30851EF0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16</a:t>
            </a:fld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FCFD855-501B-082F-A3DE-0CBF84337F5E}"/>
              </a:ext>
            </a:extLst>
          </p:cNvPr>
          <p:cNvSpPr txBox="1"/>
          <p:nvPr/>
        </p:nvSpPr>
        <p:spPr>
          <a:xfrm>
            <a:off x="882315" y="2119313"/>
            <a:ext cx="10427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Nous continuerons la suite de l’évaluation en français plus tard …</a:t>
            </a:r>
          </a:p>
          <a:p>
            <a:pPr algn="ctr"/>
            <a:endParaRPr lang="fr-FR" sz="2400" b="1" dirty="0"/>
          </a:p>
          <a:p>
            <a:pPr algn="ctr"/>
            <a:r>
              <a:rPr lang="fr-FR" sz="2400" b="1" dirty="0"/>
              <a:t>Je ramasse les livrets pour les corriger et vous les rendre la prochaine fois  </a:t>
            </a:r>
          </a:p>
        </p:txBody>
      </p:sp>
    </p:spTree>
    <p:extLst>
      <p:ext uri="{BB962C8B-B14F-4D97-AF65-F5344CB8AC3E}">
        <p14:creationId xmlns:p14="http://schemas.microsoft.com/office/powerpoint/2010/main" val="499921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1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1 – Fiches n°13 à 16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CE5F28A-DC11-3516-798A-0DCCF798EA3E}"/>
              </a:ext>
            </a:extLst>
          </p:cNvPr>
          <p:cNvSpPr txBox="1"/>
          <p:nvPr/>
        </p:nvSpPr>
        <p:spPr>
          <a:xfrm>
            <a:off x="1545595" y="4995279"/>
            <a:ext cx="74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 : voici un exercice … Que faut-il faire ?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D9643A9-DBF2-1FD1-2A9B-2EF2C0BE86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9253" y="1154898"/>
            <a:ext cx="6045200" cy="340440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DC7351F-F871-5C86-8DB8-3EF37C91F1BD}"/>
              </a:ext>
            </a:extLst>
          </p:cNvPr>
          <p:cNvSpPr txBox="1"/>
          <p:nvPr/>
        </p:nvSpPr>
        <p:spPr>
          <a:xfrm>
            <a:off x="1545595" y="5892923"/>
            <a:ext cx="8436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Question N°2 : de quoi peut parler la phrase effacée selon vous ….</a:t>
            </a:r>
          </a:p>
        </p:txBody>
      </p:sp>
    </p:spTree>
    <p:extLst>
      <p:ext uri="{BB962C8B-B14F-4D97-AF65-F5344CB8AC3E}">
        <p14:creationId xmlns:p14="http://schemas.microsoft.com/office/powerpoint/2010/main" val="7123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2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1 – Fiches n°13 à 16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CE5F28A-DC11-3516-798A-0DCCF798EA3E}"/>
              </a:ext>
            </a:extLst>
          </p:cNvPr>
          <p:cNvSpPr txBox="1"/>
          <p:nvPr/>
        </p:nvSpPr>
        <p:spPr>
          <a:xfrm>
            <a:off x="7429500" y="3013501"/>
            <a:ext cx="4356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N°4 : quelles pourraient être les questions ?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0D94A82-2CCF-1494-7F04-1B84E53296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9253" y="1032879"/>
            <a:ext cx="4263135" cy="5243739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61FBD6D-09A0-3383-2AE6-0F5EEA951606}"/>
              </a:ext>
            </a:extLst>
          </p:cNvPr>
          <p:cNvSpPr txBox="1"/>
          <p:nvPr/>
        </p:nvSpPr>
        <p:spPr>
          <a:xfrm>
            <a:off x="7429500" y="1032879"/>
            <a:ext cx="4356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N°3 : qu’est-ce que ce texte ? </a:t>
            </a:r>
          </a:p>
        </p:txBody>
      </p:sp>
    </p:spTree>
    <p:extLst>
      <p:ext uri="{BB962C8B-B14F-4D97-AF65-F5344CB8AC3E}">
        <p14:creationId xmlns:p14="http://schemas.microsoft.com/office/powerpoint/2010/main" val="121841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3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1 – Fiches n°13 à 16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5BF82BC-62DC-8F91-006D-08FAFD5D36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00" y="1148591"/>
            <a:ext cx="6767199" cy="52077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A29F9477-0F8D-FA19-9FF4-82DFD818C95D}"/>
              </a:ext>
            </a:extLst>
          </p:cNvPr>
          <p:cNvSpPr txBox="1"/>
          <p:nvPr/>
        </p:nvSpPr>
        <p:spPr>
          <a:xfrm>
            <a:off x="7492999" y="1148591"/>
            <a:ext cx="4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N°5 : que faut-il faire ? </a:t>
            </a:r>
          </a:p>
        </p:txBody>
      </p:sp>
    </p:spTree>
    <p:extLst>
      <p:ext uri="{BB962C8B-B14F-4D97-AF65-F5344CB8AC3E}">
        <p14:creationId xmlns:p14="http://schemas.microsoft.com/office/powerpoint/2010/main" val="178288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4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1 – Fiches n°13 à 16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5BF82BC-62DC-8F91-006D-08FAFD5D36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21164" y="1148591"/>
            <a:ext cx="5737671" cy="52077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A29F9477-0F8D-FA19-9FF4-82DFD818C95D}"/>
              </a:ext>
            </a:extLst>
          </p:cNvPr>
          <p:cNvSpPr txBox="1"/>
          <p:nvPr/>
        </p:nvSpPr>
        <p:spPr>
          <a:xfrm>
            <a:off x="7061199" y="1154182"/>
            <a:ext cx="4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N°6 : que faut-il faire ?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91BE419-EF31-DE60-0AA7-15FAB3D7EE3F}"/>
              </a:ext>
            </a:extLst>
          </p:cNvPr>
          <p:cNvSpPr txBox="1"/>
          <p:nvPr/>
        </p:nvSpPr>
        <p:spPr>
          <a:xfrm>
            <a:off x="7061199" y="5525353"/>
            <a:ext cx="44069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N°7 : quel est le but de cet exercice ? </a:t>
            </a:r>
          </a:p>
        </p:txBody>
      </p:sp>
    </p:spTree>
    <p:extLst>
      <p:ext uri="{BB962C8B-B14F-4D97-AF65-F5344CB8AC3E}">
        <p14:creationId xmlns:p14="http://schemas.microsoft.com/office/powerpoint/2010/main" val="3774789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5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F3D044A0-E6D3-8A36-6E83-E553B8CC2B5E}"/>
              </a:ext>
            </a:extLst>
          </p:cNvPr>
          <p:cNvSpPr txBox="1"/>
          <p:nvPr/>
        </p:nvSpPr>
        <p:spPr>
          <a:xfrm>
            <a:off x="606996" y="1086935"/>
            <a:ext cx="2761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 présent c’est à vous de réaliser </a:t>
            </a:r>
            <a:r>
              <a:rPr lang="fr-FR" b="1" dirty="0"/>
              <a:t>tout seul </a:t>
            </a:r>
            <a:r>
              <a:rPr lang="fr-FR" dirty="0"/>
              <a:t>les fiches N°13, N°14, N°15 et N°16.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DA70E96-ED0A-119E-7C2E-CA2C087E988B}"/>
              </a:ext>
            </a:extLst>
          </p:cNvPr>
          <p:cNvSpPr txBox="1"/>
          <p:nvPr/>
        </p:nvSpPr>
        <p:spPr>
          <a:xfrm>
            <a:off x="625232" y="4847736"/>
            <a:ext cx="25789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Lorsque vous avez fini, </a:t>
            </a:r>
            <a:r>
              <a:rPr lang="fr-FR" b="1" dirty="0"/>
              <a:t>vous attendez en silence</a:t>
            </a:r>
            <a:r>
              <a:rPr lang="fr-FR" dirty="0"/>
              <a:t>, nous allons vous présenter les 4 fiches suivantes.</a:t>
            </a:r>
          </a:p>
        </p:txBody>
      </p:sp>
      <p:sp>
        <p:nvSpPr>
          <p:cNvPr id="3" name="Zone de texte 6">
            <a:extLst>
              <a:ext uri="{FF2B5EF4-FFF2-40B4-BE49-F238E27FC236}">
                <a16:creationId xmlns:a16="http://schemas.microsoft.com/office/drawing/2014/main" id="{61977C41-1A10-EAE1-CCE4-1237DB86C7DC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1 – Fiches n°13 à 16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0A714CFA-ADD0-9281-311A-6007FFCD63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2468" y="3763983"/>
            <a:ext cx="3788832" cy="25375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5DF485DA-B98E-687C-2330-CB9693D2D7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0215" y="3763983"/>
            <a:ext cx="3788832" cy="26451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75118A5C-B9E7-5CA9-7E03-A94EFD10AE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82468" y="880737"/>
            <a:ext cx="3788832" cy="2660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9715D198-99C7-FC24-648D-EFFB232B91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5295" y="884957"/>
            <a:ext cx="3678672" cy="26561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19012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6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2" name="Zone de texte 6">
            <a:extLst>
              <a:ext uri="{FF2B5EF4-FFF2-40B4-BE49-F238E27FC236}">
                <a16:creationId xmlns:a16="http://schemas.microsoft.com/office/drawing/2014/main" id="{46D4A002-C460-457E-7840-13567A42FDEB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1 – Fiches n°17 à 20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053ED50-B5BB-E922-9F1B-CE45F7B04EAA}"/>
              </a:ext>
            </a:extLst>
          </p:cNvPr>
          <p:cNvSpPr txBox="1"/>
          <p:nvPr/>
        </p:nvSpPr>
        <p:spPr>
          <a:xfrm>
            <a:off x="6184164" y="1206502"/>
            <a:ext cx="5621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Question N°8 : arrivez-vous à lire ce texte ? 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54A856-2AE0-8BAA-96E2-82401469BB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038" y="1206501"/>
            <a:ext cx="5384800" cy="28448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0B3523D1-C6F1-5878-0483-F2F709C9C24B}"/>
              </a:ext>
            </a:extLst>
          </p:cNvPr>
          <p:cNvSpPr txBox="1"/>
          <p:nvPr/>
        </p:nvSpPr>
        <p:spPr>
          <a:xfrm>
            <a:off x="6184164" y="3631859"/>
            <a:ext cx="6007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N°9 : quel est le but de cet exercice ? 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0DFEEAF-7A06-EECA-9CF9-CE40FCDDFFB1}"/>
              </a:ext>
            </a:extLst>
          </p:cNvPr>
          <p:cNvSpPr txBox="1"/>
          <p:nvPr/>
        </p:nvSpPr>
        <p:spPr>
          <a:xfrm>
            <a:off x="623038" y="4204030"/>
            <a:ext cx="26789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et voilà un exemple de question :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6E7ECA3-459E-649F-ED83-3298270DEE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8700" y="4286115"/>
            <a:ext cx="2527300" cy="2070235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F0E797E8-DCD6-44B0-0110-11E5CD92F5AE}"/>
              </a:ext>
            </a:extLst>
          </p:cNvPr>
          <p:cNvSpPr txBox="1"/>
          <p:nvPr/>
        </p:nvSpPr>
        <p:spPr>
          <a:xfrm>
            <a:off x="6190882" y="5826383"/>
            <a:ext cx="4839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FF0000"/>
                </a:solidFill>
              </a:rPr>
              <a:t>et voilà la réponse attendue …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2" name="Encre 11">
                <a:extLst>
                  <a:ext uri="{FF2B5EF4-FFF2-40B4-BE49-F238E27FC236}">
                    <a16:creationId xmlns:a16="http://schemas.microsoft.com/office/drawing/2014/main" id="{2EEACE43-6ACD-0612-C3C0-4BF62C5C06FA}"/>
                  </a:ext>
                </a:extLst>
              </p14:cNvPr>
              <p14:cNvContentPartPr/>
              <p14:nvPr/>
            </p14:nvContentPartPr>
            <p14:xfrm>
              <a:off x="3547920" y="5409060"/>
              <a:ext cx="1815840" cy="435240"/>
            </p14:xfrm>
          </p:contentPart>
        </mc:Choice>
        <mc:Fallback>
          <p:pic>
            <p:nvPicPr>
              <p:cNvPr id="12" name="Encre 11">
                <a:extLst>
                  <a:ext uri="{FF2B5EF4-FFF2-40B4-BE49-F238E27FC236}">
                    <a16:creationId xmlns:a16="http://schemas.microsoft.com/office/drawing/2014/main" id="{2EEACE43-6ACD-0612-C3C0-4BF62C5C06F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529920" y="5391060"/>
                <a:ext cx="1851480" cy="470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4773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  <p:bldP spid="6" grpId="1"/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7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89EFE983-1755-657F-C524-BCC9F857335A}"/>
              </a:ext>
            </a:extLst>
          </p:cNvPr>
          <p:cNvSpPr txBox="1"/>
          <p:nvPr/>
        </p:nvSpPr>
        <p:spPr>
          <a:xfrm>
            <a:off x="8386664" y="1314905"/>
            <a:ext cx="3437021" cy="1194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N°10 : que représente cette illustration ?  </a:t>
            </a:r>
          </a:p>
        </p:txBody>
      </p:sp>
      <p:sp>
        <p:nvSpPr>
          <p:cNvPr id="3" name="Zone de texte 6">
            <a:extLst>
              <a:ext uri="{FF2B5EF4-FFF2-40B4-BE49-F238E27FC236}">
                <a16:creationId xmlns:a16="http://schemas.microsoft.com/office/drawing/2014/main" id="{925B8392-6DC7-5E9A-7A74-11A805BFBE84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1 – Fiches n°17 à 20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083485D-D813-9443-6412-9B36C854B629}"/>
              </a:ext>
            </a:extLst>
          </p:cNvPr>
          <p:cNvSpPr txBox="1"/>
          <p:nvPr/>
        </p:nvSpPr>
        <p:spPr>
          <a:xfrm>
            <a:off x="8386663" y="4719405"/>
            <a:ext cx="3437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N°11 : qu’est-ce qu’un logo  ?  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E273ECE-17F1-BD68-A2C2-4D348079F0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103" y="1177883"/>
            <a:ext cx="7772400" cy="450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78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3E3130-0D4D-4171-92C7-9A4AB1DB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03C3-2851-034A-8906-F8AC01D5FB74}" type="slidenum">
              <a:rPr lang="fr-FR" smtClean="0"/>
              <a:t>8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0D437D5-69C7-6793-54B5-CDE59ECE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41"/>
            <a:ext cx="12192000" cy="369332"/>
          </a:xfrm>
          <a:prstGeom prst="rect">
            <a:avLst/>
          </a:prstGeom>
        </p:spPr>
      </p:pic>
      <p:sp>
        <p:nvSpPr>
          <p:cNvPr id="3" name="Zone de texte 6">
            <a:extLst>
              <a:ext uri="{FF2B5EF4-FFF2-40B4-BE49-F238E27FC236}">
                <a16:creationId xmlns:a16="http://schemas.microsoft.com/office/drawing/2014/main" id="{2C7E38AE-E305-A92C-1FBB-96A01366F03A}"/>
              </a:ext>
            </a:extLst>
          </p:cNvPr>
          <p:cNvSpPr txBox="1"/>
          <p:nvPr/>
        </p:nvSpPr>
        <p:spPr>
          <a:xfrm>
            <a:off x="623038" y="94414"/>
            <a:ext cx="4592430" cy="567628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Niveau 1 – Fiches n°17 à 20</a:t>
            </a:r>
            <a:endParaRPr lang="fr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E8EBB80-FCA3-AEB8-A624-30C58105AD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379" y="843619"/>
            <a:ext cx="7772400" cy="5695293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030A2650-8BB4-DC33-FFA7-450755629A8C}"/>
              </a:ext>
            </a:extLst>
          </p:cNvPr>
          <p:cNvSpPr txBox="1"/>
          <p:nvPr/>
        </p:nvSpPr>
        <p:spPr>
          <a:xfrm>
            <a:off x="5722202" y="5598882"/>
            <a:ext cx="57767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Question N°12 : jouons ensemble à ce mots croisés …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118BDB9-4EB3-A7BF-C1EB-4C9ED2206243}"/>
              </a:ext>
            </a:extLst>
          </p:cNvPr>
          <p:cNvSpPr txBox="1"/>
          <p:nvPr/>
        </p:nvSpPr>
        <p:spPr>
          <a:xfrm>
            <a:off x="5341970" y="2595357"/>
            <a:ext cx="3802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2DEF9F0-3BCE-35E4-6EB6-44CD890B03C2}"/>
              </a:ext>
            </a:extLst>
          </p:cNvPr>
          <p:cNvSpPr txBox="1"/>
          <p:nvPr/>
        </p:nvSpPr>
        <p:spPr>
          <a:xfrm>
            <a:off x="6184834" y="2561147"/>
            <a:ext cx="359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53CF981-5978-8716-29D8-A56C12049431}"/>
              </a:ext>
            </a:extLst>
          </p:cNvPr>
          <p:cNvSpPr txBox="1"/>
          <p:nvPr/>
        </p:nvSpPr>
        <p:spPr>
          <a:xfrm>
            <a:off x="7009037" y="2601581"/>
            <a:ext cx="3802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C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0812684-C7F1-0325-1D29-613DA9233E86}"/>
              </a:ext>
            </a:extLst>
          </p:cNvPr>
          <p:cNvSpPr txBox="1"/>
          <p:nvPr/>
        </p:nvSpPr>
        <p:spPr>
          <a:xfrm>
            <a:off x="5341970" y="3428041"/>
            <a:ext cx="335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2E36658-BAD3-0343-ACD8-8AF4BF6C499F}"/>
              </a:ext>
            </a:extLst>
          </p:cNvPr>
          <p:cNvSpPr txBox="1"/>
          <p:nvPr/>
        </p:nvSpPr>
        <p:spPr>
          <a:xfrm>
            <a:off x="5316458" y="4223403"/>
            <a:ext cx="359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err="1"/>
              <a:t>É</a:t>
            </a:r>
            <a:endParaRPr lang="fr-FR" sz="2800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E73A6A9-ECBD-D2BB-5C43-70E7CDE436E3}"/>
              </a:ext>
            </a:extLst>
          </p:cNvPr>
          <p:cNvSpPr txBox="1"/>
          <p:nvPr/>
        </p:nvSpPr>
        <p:spPr>
          <a:xfrm>
            <a:off x="7009037" y="3330147"/>
            <a:ext cx="38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L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EB5B179-8C3B-35A8-3C2F-B1C792560B4A}"/>
              </a:ext>
            </a:extLst>
          </p:cNvPr>
          <p:cNvSpPr txBox="1"/>
          <p:nvPr/>
        </p:nvSpPr>
        <p:spPr>
          <a:xfrm>
            <a:off x="7001237" y="4202904"/>
            <a:ext cx="359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err="1"/>
              <a:t>É</a:t>
            </a:r>
            <a:endParaRPr lang="fr-FR" sz="2800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264FDF4A-44E4-484C-FE5A-7DC18AD7873E}"/>
              </a:ext>
            </a:extLst>
          </p:cNvPr>
          <p:cNvSpPr txBox="1"/>
          <p:nvPr/>
        </p:nvSpPr>
        <p:spPr>
          <a:xfrm>
            <a:off x="6117300" y="4202904"/>
            <a:ext cx="359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err="1"/>
              <a:t>T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295690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2069</TotalTime>
  <Words>626</Words>
  <Application>Microsoft Macintosh PowerPoint</Application>
  <PresentationFormat>Grand écran</PresentationFormat>
  <Paragraphs>90</Paragraphs>
  <Slides>17</Slides>
  <Notes>15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Fin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Thierry HUG</dc:creator>
  <cp:lastModifiedBy>Thierry HUG</cp:lastModifiedBy>
  <cp:revision>58</cp:revision>
  <cp:lastPrinted>2022-11-06T13:01:33Z</cp:lastPrinted>
  <dcterms:created xsi:type="dcterms:W3CDTF">2022-11-02T13:30:34Z</dcterms:created>
  <dcterms:modified xsi:type="dcterms:W3CDTF">2023-08-29T07:54:05Z</dcterms:modified>
</cp:coreProperties>
</file>