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48" r:id="rId1"/>
  </p:sldMasterIdLst>
  <p:notesMasterIdLst>
    <p:notesMasterId r:id="rId18"/>
  </p:notesMasterIdLst>
  <p:sldIdLst>
    <p:sldId id="256" r:id="rId2"/>
    <p:sldId id="352" r:id="rId3"/>
    <p:sldId id="331" r:id="rId4"/>
    <p:sldId id="353" r:id="rId5"/>
    <p:sldId id="354" r:id="rId6"/>
    <p:sldId id="327" r:id="rId7"/>
    <p:sldId id="355" r:id="rId8"/>
    <p:sldId id="356" r:id="rId9"/>
    <p:sldId id="357" r:id="rId10"/>
    <p:sldId id="358" r:id="rId11"/>
    <p:sldId id="340" r:id="rId12"/>
    <p:sldId id="342" r:id="rId13"/>
    <p:sldId id="359" r:id="rId14"/>
    <p:sldId id="360" r:id="rId15"/>
    <p:sldId id="361" r:id="rId16"/>
    <p:sldId id="283" r:id="rId17"/>
  </p:sldIdLst>
  <p:sldSz cx="12192000" cy="6858000"/>
  <p:notesSz cx="9144000" cy="6858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570"/>
    <p:restoredTop sz="96405"/>
  </p:normalViewPr>
  <p:slideViewPr>
    <p:cSldViewPr snapToGrid="0">
      <p:cViewPr varScale="1">
        <p:scale>
          <a:sx n="108" d="100"/>
          <a:sy n="108" d="100"/>
        </p:scale>
        <p:origin x="208" y="7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BD686FDE-8B68-5641-BEF8-4A93B210D510}" type="datetimeFigureOut">
              <a:rPr lang="fr-FR" smtClean="0"/>
              <a:t>12/09/2023</a:t>
            </a:fld>
            <a:endParaRPr lang="fr-FR"/>
          </a:p>
        </p:txBody>
      </p:sp>
      <p:sp>
        <p:nvSpPr>
          <p:cNvPr id="4" name="Espace réservé de l'image des diapositives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E37BEA3A-E883-BB45-882B-3DE5E400816B}" type="slidenum">
              <a:rPr lang="fr-FR" smtClean="0"/>
              <a:t>‹N°›</a:t>
            </a:fld>
            <a:endParaRPr lang="fr-FR"/>
          </a:p>
        </p:txBody>
      </p:sp>
    </p:spTree>
    <p:extLst>
      <p:ext uri="{BB962C8B-B14F-4D97-AF65-F5344CB8AC3E}">
        <p14:creationId xmlns:p14="http://schemas.microsoft.com/office/powerpoint/2010/main" val="10057864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E37BEA3A-E883-BB45-882B-3DE5E400816B}" type="slidenum">
              <a:rPr lang="fr-FR" smtClean="0"/>
              <a:t>1</a:t>
            </a:fld>
            <a:endParaRPr lang="fr-FR"/>
          </a:p>
        </p:txBody>
      </p:sp>
    </p:spTree>
    <p:extLst>
      <p:ext uri="{BB962C8B-B14F-4D97-AF65-F5344CB8AC3E}">
        <p14:creationId xmlns:p14="http://schemas.microsoft.com/office/powerpoint/2010/main" val="41638249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E37BEA3A-E883-BB45-882B-3DE5E400816B}" type="slidenum">
              <a:rPr lang="fr-FR" smtClean="0"/>
              <a:t>2</a:t>
            </a:fld>
            <a:endParaRPr lang="fr-FR"/>
          </a:p>
        </p:txBody>
      </p:sp>
    </p:spTree>
    <p:extLst>
      <p:ext uri="{BB962C8B-B14F-4D97-AF65-F5344CB8AC3E}">
        <p14:creationId xmlns:p14="http://schemas.microsoft.com/office/powerpoint/2010/main" val="4787211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E37BEA3A-E883-BB45-882B-3DE5E400816B}" type="slidenum">
              <a:rPr lang="fr-FR" smtClean="0"/>
              <a:t>3</a:t>
            </a:fld>
            <a:endParaRPr lang="fr-FR"/>
          </a:p>
        </p:txBody>
      </p:sp>
    </p:spTree>
    <p:extLst>
      <p:ext uri="{BB962C8B-B14F-4D97-AF65-F5344CB8AC3E}">
        <p14:creationId xmlns:p14="http://schemas.microsoft.com/office/powerpoint/2010/main" val="31885583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E37BEA3A-E883-BB45-882B-3DE5E400816B}" type="slidenum">
              <a:rPr lang="fr-FR" smtClean="0"/>
              <a:t>11</a:t>
            </a:fld>
            <a:endParaRPr lang="fr-FR"/>
          </a:p>
        </p:txBody>
      </p:sp>
    </p:spTree>
    <p:extLst>
      <p:ext uri="{BB962C8B-B14F-4D97-AF65-F5344CB8AC3E}">
        <p14:creationId xmlns:p14="http://schemas.microsoft.com/office/powerpoint/2010/main" val="484389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E37BEA3A-E883-BB45-882B-3DE5E400816B}" type="slidenum">
              <a:rPr lang="fr-FR" smtClean="0"/>
              <a:t>12</a:t>
            </a:fld>
            <a:endParaRPr lang="fr-FR"/>
          </a:p>
        </p:txBody>
      </p:sp>
    </p:spTree>
    <p:extLst>
      <p:ext uri="{BB962C8B-B14F-4D97-AF65-F5344CB8AC3E}">
        <p14:creationId xmlns:p14="http://schemas.microsoft.com/office/powerpoint/2010/main" val="40649880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E37BEA3A-E883-BB45-882B-3DE5E400816B}" type="slidenum">
              <a:rPr lang="fr-FR" smtClean="0"/>
              <a:t>13</a:t>
            </a:fld>
            <a:endParaRPr lang="fr-FR"/>
          </a:p>
        </p:txBody>
      </p:sp>
    </p:spTree>
    <p:extLst>
      <p:ext uri="{BB962C8B-B14F-4D97-AF65-F5344CB8AC3E}">
        <p14:creationId xmlns:p14="http://schemas.microsoft.com/office/powerpoint/2010/main" val="7195365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E37BEA3A-E883-BB45-882B-3DE5E400816B}" type="slidenum">
              <a:rPr lang="fr-FR" smtClean="0"/>
              <a:t>14</a:t>
            </a:fld>
            <a:endParaRPr lang="fr-FR"/>
          </a:p>
        </p:txBody>
      </p:sp>
    </p:spTree>
    <p:extLst>
      <p:ext uri="{BB962C8B-B14F-4D97-AF65-F5344CB8AC3E}">
        <p14:creationId xmlns:p14="http://schemas.microsoft.com/office/powerpoint/2010/main" val="23062674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ZoneTexte 7">
            <a:extLst>
              <a:ext uri="{FF2B5EF4-FFF2-40B4-BE49-F238E27FC236}">
                <a16:creationId xmlns:a16="http://schemas.microsoft.com/office/drawing/2014/main" id="{EC033C32-A86F-B223-FEC7-82B38B80CFF7}"/>
              </a:ext>
            </a:extLst>
          </p:cNvPr>
          <p:cNvSpPr txBox="1"/>
          <p:nvPr userDrawn="1"/>
        </p:nvSpPr>
        <p:spPr>
          <a:xfrm>
            <a:off x="10165333" y="1396462"/>
            <a:ext cx="1755609" cy="246221"/>
          </a:xfrm>
          <a:prstGeom prst="rect">
            <a:avLst/>
          </a:prstGeom>
          <a:noFill/>
        </p:spPr>
        <p:txBody>
          <a:bodyPr wrap="none" rtlCol="0">
            <a:spAutoFit/>
          </a:bodyPr>
          <a:lstStyle/>
          <a:p>
            <a:r>
              <a:rPr lang="fr-FR" sz="1000" dirty="0"/>
              <a:t>Physique Chimie – 5</a:t>
            </a:r>
            <a:r>
              <a:rPr lang="fr-FR" sz="1000" baseline="30000" dirty="0"/>
              <a:t>ème</a:t>
            </a:r>
            <a:r>
              <a:rPr lang="fr-FR" sz="1000" dirty="0"/>
              <a:t> SEGPA</a:t>
            </a:r>
          </a:p>
        </p:txBody>
      </p:sp>
      <p:pic>
        <p:nvPicPr>
          <p:cNvPr id="3" name="Image 2">
            <a:extLst>
              <a:ext uri="{FF2B5EF4-FFF2-40B4-BE49-F238E27FC236}">
                <a16:creationId xmlns:a16="http://schemas.microsoft.com/office/drawing/2014/main" id="{FFCE156E-711C-494E-B1F1-79B6FBD29A69}"/>
              </a:ext>
            </a:extLst>
          </p:cNvPr>
          <p:cNvPicPr>
            <a:picLocks noChangeAspect="1"/>
          </p:cNvPicPr>
          <p:nvPr userDrawn="1"/>
        </p:nvPicPr>
        <p:blipFill>
          <a:blip r:embed="rId2"/>
          <a:stretch>
            <a:fillRect/>
          </a:stretch>
        </p:blipFill>
        <p:spPr>
          <a:xfrm>
            <a:off x="9894277" y="92349"/>
            <a:ext cx="2297723" cy="1304113"/>
          </a:xfrm>
          <a:prstGeom prst="rect">
            <a:avLst/>
          </a:prstGeom>
        </p:spPr>
      </p:pic>
    </p:spTree>
    <p:extLst>
      <p:ext uri="{BB962C8B-B14F-4D97-AF65-F5344CB8AC3E}">
        <p14:creationId xmlns:p14="http://schemas.microsoft.com/office/powerpoint/2010/main" val="21033447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6F1F1A0-633F-DED7-0E1E-9660650FE935}"/>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1FF6C8E5-D73C-02A0-601A-13FD93ACB91A}"/>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CB24A52-1A62-7F61-F339-2318404B124C}"/>
              </a:ext>
            </a:extLst>
          </p:cNvPr>
          <p:cNvSpPr>
            <a:spLocks noGrp="1"/>
          </p:cNvSpPr>
          <p:nvPr>
            <p:ph type="dt" sz="half" idx="10"/>
          </p:nvPr>
        </p:nvSpPr>
        <p:spPr/>
        <p:txBody>
          <a:bodyPr/>
          <a:lstStyle/>
          <a:p>
            <a:fld id="{83DAFAB8-5997-6843-8722-53340C657C33}" type="datetime1">
              <a:rPr lang="fr-FR" smtClean="0"/>
              <a:t>12/09/2023</a:t>
            </a:fld>
            <a:endParaRPr lang="fr-FR"/>
          </a:p>
        </p:txBody>
      </p:sp>
      <p:sp>
        <p:nvSpPr>
          <p:cNvPr id="5" name="Espace réservé du pied de page 4">
            <a:extLst>
              <a:ext uri="{FF2B5EF4-FFF2-40B4-BE49-F238E27FC236}">
                <a16:creationId xmlns:a16="http://schemas.microsoft.com/office/drawing/2014/main" id="{374B9D9B-5B9E-0D02-2B94-A175FFD3544E}"/>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D113515-CF31-3CD1-5553-9A6A49D5C7A0}"/>
              </a:ext>
            </a:extLst>
          </p:cNvPr>
          <p:cNvSpPr>
            <a:spLocks noGrp="1"/>
          </p:cNvSpPr>
          <p:nvPr>
            <p:ph type="sldNum" sz="quarter" idx="12"/>
          </p:nvPr>
        </p:nvSpPr>
        <p:spPr/>
        <p:txBody>
          <a:bodyPr/>
          <a:lstStyle/>
          <a:p>
            <a:fld id="{49ED03C3-2851-034A-8906-F8AC01D5FB74}" type="slidenum">
              <a:rPr lang="fr-FR" smtClean="0"/>
              <a:t>‹N°›</a:t>
            </a:fld>
            <a:endParaRPr lang="fr-FR"/>
          </a:p>
        </p:txBody>
      </p:sp>
    </p:spTree>
    <p:extLst>
      <p:ext uri="{BB962C8B-B14F-4D97-AF65-F5344CB8AC3E}">
        <p14:creationId xmlns:p14="http://schemas.microsoft.com/office/powerpoint/2010/main" val="37462842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AE076FF9-0298-A41D-6FA9-EEBCBFE0C4BE}"/>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2F0ABBC8-3D6C-8EE6-EFAC-55B55DDFA7FC}"/>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8E848B8C-D255-4FB6-CFAC-DD58AFD95C46}"/>
              </a:ext>
            </a:extLst>
          </p:cNvPr>
          <p:cNvSpPr>
            <a:spLocks noGrp="1"/>
          </p:cNvSpPr>
          <p:nvPr>
            <p:ph type="dt" sz="half" idx="10"/>
          </p:nvPr>
        </p:nvSpPr>
        <p:spPr/>
        <p:txBody>
          <a:bodyPr/>
          <a:lstStyle/>
          <a:p>
            <a:fld id="{7132E5E0-278F-0F4E-9DDB-B95D7A9B18FE}" type="datetime1">
              <a:rPr lang="fr-FR" smtClean="0"/>
              <a:t>12/09/2023</a:t>
            </a:fld>
            <a:endParaRPr lang="fr-FR"/>
          </a:p>
        </p:txBody>
      </p:sp>
      <p:sp>
        <p:nvSpPr>
          <p:cNvPr id="5" name="Espace réservé du pied de page 4">
            <a:extLst>
              <a:ext uri="{FF2B5EF4-FFF2-40B4-BE49-F238E27FC236}">
                <a16:creationId xmlns:a16="http://schemas.microsoft.com/office/drawing/2014/main" id="{BB1684B9-F29B-1676-9579-33510C8110A8}"/>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22B43B77-4650-C706-EF39-6DED96113ABA}"/>
              </a:ext>
            </a:extLst>
          </p:cNvPr>
          <p:cNvSpPr>
            <a:spLocks noGrp="1"/>
          </p:cNvSpPr>
          <p:nvPr>
            <p:ph type="sldNum" sz="quarter" idx="12"/>
          </p:nvPr>
        </p:nvSpPr>
        <p:spPr/>
        <p:txBody>
          <a:bodyPr/>
          <a:lstStyle/>
          <a:p>
            <a:fld id="{49ED03C3-2851-034A-8906-F8AC01D5FB74}" type="slidenum">
              <a:rPr lang="fr-FR" smtClean="0"/>
              <a:t>‹N°›</a:t>
            </a:fld>
            <a:endParaRPr lang="fr-FR"/>
          </a:p>
        </p:txBody>
      </p:sp>
    </p:spTree>
    <p:extLst>
      <p:ext uri="{BB962C8B-B14F-4D97-AF65-F5344CB8AC3E}">
        <p14:creationId xmlns:p14="http://schemas.microsoft.com/office/powerpoint/2010/main" val="2948732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14A2B6A-C889-7207-D1EC-7B5CB1978160}"/>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E4B58980-529C-D669-78C0-D3D1F970F151}"/>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0406753-EB2A-83EB-5150-9093AEFF9A0D}"/>
              </a:ext>
            </a:extLst>
          </p:cNvPr>
          <p:cNvSpPr>
            <a:spLocks noGrp="1"/>
          </p:cNvSpPr>
          <p:nvPr>
            <p:ph type="dt" sz="half" idx="10"/>
          </p:nvPr>
        </p:nvSpPr>
        <p:spPr/>
        <p:txBody>
          <a:bodyPr/>
          <a:lstStyle/>
          <a:p>
            <a:fld id="{3E6D87C4-447C-5843-BB7C-42381F13AC76}" type="datetime1">
              <a:rPr lang="fr-FR" smtClean="0"/>
              <a:t>12/09/2023</a:t>
            </a:fld>
            <a:endParaRPr lang="fr-FR"/>
          </a:p>
        </p:txBody>
      </p:sp>
      <p:sp>
        <p:nvSpPr>
          <p:cNvPr id="5" name="Espace réservé du pied de page 4">
            <a:extLst>
              <a:ext uri="{FF2B5EF4-FFF2-40B4-BE49-F238E27FC236}">
                <a16:creationId xmlns:a16="http://schemas.microsoft.com/office/drawing/2014/main" id="{C9232290-ECE1-A590-1E00-8AFC41C5589A}"/>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00F1F43-2000-DC6F-549D-7DB8B67B5A2E}"/>
              </a:ext>
            </a:extLst>
          </p:cNvPr>
          <p:cNvSpPr>
            <a:spLocks noGrp="1"/>
          </p:cNvSpPr>
          <p:nvPr>
            <p:ph type="sldNum" sz="quarter" idx="12"/>
          </p:nvPr>
        </p:nvSpPr>
        <p:spPr/>
        <p:txBody>
          <a:bodyPr/>
          <a:lstStyle/>
          <a:p>
            <a:fld id="{49ED03C3-2851-034A-8906-F8AC01D5FB74}" type="slidenum">
              <a:rPr lang="fr-FR" smtClean="0"/>
              <a:t>‹N°›</a:t>
            </a:fld>
            <a:endParaRPr lang="fr-FR"/>
          </a:p>
        </p:txBody>
      </p:sp>
    </p:spTree>
    <p:extLst>
      <p:ext uri="{BB962C8B-B14F-4D97-AF65-F5344CB8AC3E}">
        <p14:creationId xmlns:p14="http://schemas.microsoft.com/office/powerpoint/2010/main" val="2473460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F774356-4BBC-2097-7A81-0DC3B2725CDE}"/>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EA5F7CC4-01E6-9F05-4BFA-A29D65CC808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A0A4FF0E-F6D0-1862-0D4E-2CBDAC4CFC78}"/>
              </a:ext>
            </a:extLst>
          </p:cNvPr>
          <p:cNvSpPr>
            <a:spLocks noGrp="1"/>
          </p:cNvSpPr>
          <p:nvPr>
            <p:ph type="dt" sz="half" idx="10"/>
          </p:nvPr>
        </p:nvSpPr>
        <p:spPr/>
        <p:txBody>
          <a:bodyPr/>
          <a:lstStyle/>
          <a:p>
            <a:fld id="{2F7A59FB-5259-E747-B3FC-4FC0B29F29B3}" type="datetime1">
              <a:rPr lang="fr-FR" smtClean="0"/>
              <a:t>12/09/2023</a:t>
            </a:fld>
            <a:endParaRPr lang="fr-FR"/>
          </a:p>
        </p:txBody>
      </p:sp>
      <p:sp>
        <p:nvSpPr>
          <p:cNvPr id="5" name="Espace réservé du pied de page 4">
            <a:extLst>
              <a:ext uri="{FF2B5EF4-FFF2-40B4-BE49-F238E27FC236}">
                <a16:creationId xmlns:a16="http://schemas.microsoft.com/office/drawing/2014/main" id="{54C745A1-4A50-5294-25A6-2A324DE34AF9}"/>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6AD6366D-477F-0ACC-6386-FD2E7BC2A851}"/>
              </a:ext>
            </a:extLst>
          </p:cNvPr>
          <p:cNvSpPr>
            <a:spLocks noGrp="1"/>
          </p:cNvSpPr>
          <p:nvPr>
            <p:ph type="sldNum" sz="quarter" idx="12"/>
          </p:nvPr>
        </p:nvSpPr>
        <p:spPr/>
        <p:txBody>
          <a:bodyPr/>
          <a:lstStyle/>
          <a:p>
            <a:fld id="{49ED03C3-2851-034A-8906-F8AC01D5FB74}" type="slidenum">
              <a:rPr lang="fr-FR" smtClean="0"/>
              <a:t>‹N°›</a:t>
            </a:fld>
            <a:endParaRPr lang="fr-FR"/>
          </a:p>
        </p:txBody>
      </p:sp>
    </p:spTree>
    <p:extLst>
      <p:ext uri="{BB962C8B-B14F-4D97-AF65-F5344CB8AC3E}">
        <p14:creationId xmlns:p14="http://schemas.microsoft.com/office/powerpoint/2010/main" val="20497957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36DE179-F115-2AD9-90E1-648DA74DEBF0}"/>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5BB4FED7-DACF-3F35-1AB8-1241A77F3423}"/>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760B2582-1F3B-7E4A-BC78-41C22FB35FAB}"/>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AD86C71F-BC54-F449-59E0-FF03E0A6F55D}"/>
              </a:ext>
            </a:extLst>
          </p:cNvPr>
          <p:cNvSpPr>
            <a:spLocks noGrp="1"/>
          </p:cNvSpPr>
          <p:nvPr>
            <p:ph type="dt" sz="half" idx="10"/>
          </p:nvPr>
        </p:nvSpPr>
        <p:spPr/>
        <p:txBody>
          <a:bodyPr/>
          <a:lstStyle/>
          <a:p>
            <a:fld id="{1153D4FB-33FE-554C-BE7F-A98781527282}" type="datetime1">
              <a:rPr lang="fr-FR" smtClean="0"/>
              <a:t>12/09/2023</a:t>
            </a:fld>
            <a:endParaRPr lang="fr-FR"/>
          </a:p>
        </p:txBody>
      </p:sp>
      <p:sp>
        <p:nvSpPr>
          <p:cNvPr id="6" name="Espace réservé du pied de page 5">
            <a:extLst>
              <a:ext uri="{FF2B5EF4-FFF2-40B4-BE49-F238E27FC236}">
                <a16:creationId xmlns:a16="http://schemas.microsoft.com/office/drawing/2014/main" id="{99C5A10C-8CF1-DA39-8B32-A5E1E68DB5CD}"/>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E3B3D873-A19A-77FB-81A3-9D917EF33EA0}"/>
              </a:ext>
            </a:extLst>
          </p:cNvPr>
          <p:cNvSpPr>
            <a:spLocks noGrp="1"/>
          </p:cNvSpPr>
          <p:nvPr>
            <p:ph type="sldNum" sz="quarter" idx="12"/>
          </p:nvPr>
        </p:nvSpPr>
        <p:spPr/>
        <p:txBody>
          <a:bodyPr/>
          <a:lstStyle/>
          <a:p>
            <a:fld id="{49ED03C3-2851-034A-8906-F8AC01D5FB74}" type="slidenum">
              <a:rPr lang="fr-FR" smtClean="0"/>
              <a:t>‹N°›</a:t>
            </a:fld>
            <a:endParaRPr lang="fr-FR"/>
          </a:p>
        </p:txBody>
      </p:sp>
    </p:spTree>
    <p:extLst>
      <p:ext uri="{BB962C8B-B14F-4D97-AF65-F5344CB8AC3E}">
        <p14:creationId xmlns:p14="http://schemas.microsoft.com/office/powerpoint/2010/main" val="4346011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D9DCA54-DBCB-0ADC-AB0C-197004325404}"/>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47DCB811-E614-0931-8704-9ED417550A9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95B0EDDA-FCAB-327D-1ED2-7C7B29B8F7AC}"/>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47B78193-F0F6-2086-3A6C-E3F7E579677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36507D99-60F7-2FF6-8666-0553BDF499D2}"/>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EEEE0C9E-A7B8-E95B-423B-7E8979BEF2C7}"/>
              </a:ext>
            </a:extLst>
          </p:cNvPr>
          <p:cNvSpPr>
            <a:spLocks noGrp="1"/>
          </p:cNvSpPr>
          <p:nvPr>
            <p:ph type="dt" sz="half" idx="10"/>
          </p:nvPr>
        </p:nvSpPr>
        <p:spPr/>
        <p:txBody>
          <a:bodyPr/>
          <a:lstStyle/>
          <a:p>
            <a:fld id="{8F4DC4C6-6F5A-8843-A81F-5A76DF24C22D}" type="datetime1">
              <a:rPr lang="fr-FR" smtClean="0"/>
              <a:t>12/09/2023</a:t>
            </a:fld>
            <a:endParaRPr lang="fr-FR"/>
          </a:p>
        </p:txBody>
      </p:sp>
      <p:sp>
        <p:nvSpPr>
          <p:cNvPr id="8" name="Espace réservé du pied de page 7">
            <a:extLst>
              <a:ext uri="{FF2B5EF4-FFF2-40B4-BE49-F238E27FC236}">
                <a16:creationId xmlns:a16="http://schemas.microsoft.com/office/drawing/2014/main" id="{CF728E15-9649-D7B8-E871-1A712657C797}"/>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BCA22682-7F4F-C300-2B7E-A163B799964C}"/>
              </a:ext>
            </a:extLst>
          </p:cNvPr>
          <p:cNvSpPr>
            <a:spLocks noGrp="1"/>
          </p:cNvSpPr>
          <p:nvPr>
            <p:ph type="sldNum" sz="quarter" idx="12"/>
          </p:nvPr>
        </p:nvSpPr>
        <p:spPr/>
        <p:txBody>
          <a:bodyPr/>
          <a:lstStyle/>
          <a:p>
            <a:fld id="{49ED03C3-2851-034A-8906-F8AC01D5FB74}" type="slidenum">
              <a:rPr lang="fr-FR" smtClean="0"/>
              <a:t>‹N°›</a:t>
            </a:fld>
            <a:endParaRPr lang="fr-FR"/>
          </a:p>
        </p:txBody>
      </p:sp>
    </p:spTree>
    <p:extLst>
      <p:ext uri="{BB962C8B-B14F-4D97-AF65-F5344CB8AC3E}">
        <p14:creationId xmlns:p14="http://schemas.microsoft.com/office/powerpoint/2010/main" val="10477261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476F0CA-224C-F863-8D72-2DE89914B444}"/>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9F305BB1-03CB-031E-5333-4FA99996AFE1}"/>
              </a:ext>
            </a:extLst>
          </p:cNvPr>
          <p:cNvSpPr>
            <a:spLocks noGrp="1"/>
          </p:cNvSpPr>
          <p:nvPr>
            <p:ph type="dt" sz="half" idx="10"/>
          </p:nvPr>
        </p:nvSpPr>
        <p:spPr/>
        <p:txBody>
          <a:bodyPr/>
          <a:lstStyle/>
          <a:p>
            <a:fld id="{2F370A5B-136E-E548-B970-74FF41B8A63B}" type="datetime1">
              <a:rPr lang="fr-FR" smtClean="0"/>
              <a:t>12/09/2023</a:t>
            </a:fld>
            <a:endParaRPr lang="fr-FR"/>
          </a:p>
        </p:txBody>
      </p:sp>
      <p:sp>
        <p:nvSpPr>
          <p:cNvPr id="4" name="Espace réservé du pied de page 3">
            <a:extLst>
              <a:ext uri="{FF2B5EF4-FFF2-40B4-BE49-F238E27FC236}">
                <a16:creationId xmlns:a16="http://schemas.microsoft.com/office/drawing/2014/main" id="{1F4B6ED1-2D09-285A-CDA9-7A3809E68154}"/>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ACAC0561-A494-41E0-9347-F75E4ACA7E14}"/>
              </a:ext>
            </a:extLst>
          </p:cNvPr>
          <p:cNvSpPr>
            <a:spLocks noGrp="1"/>
          </p:cNvSpPr>
          <p:nvPr>
            <p:ph type="sldNum" sz="quarter" idx="12"/>
          </p:nvPr>
        </p:nvSpPr>
        <p:spPr/>
        <p:txBody>
          <a:bodyPr/>
          <a:lstStyle/>
          <a:p>
            <a:fld id="{49ED03C3-2851-034A-8906-F8AC01D5FB74}" type="slidenum">
              <a:rPr lang="fr-FR" smtClean="0"/>
              <a:t>‹N°›</a:t>
            </a:fld>
            <a:endParaRPr lang="fr-FR"/>
          </a:p>
        </p:txBody>
      </p:sp>
    </p:spTree>
    <p:extLst>
      <p:ext uri="{BB962C8B-B14F-4D97-AF65-F5344CB8AC3E}">
        <p14:creationId xmlns:p14="http://schemas.microsoft.com/office/powerpoint/2010/main" val="17554821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7FC5DB00-1F71-AEDE-CBB8-95A8E8AC1D98}"/>
              </a:ext>
            </a:extLst>
          </p:cNvPr>
          <p:cNvSpPr>
            <a:spLocks noGrp="1"/>
          </p:cNvSpPr>
          <p:nvPr>
            <p:ph type="dt" sz="half" idx="10"/>
          </p:nvPr>
        </p:nvSpPr>
        <p:spPr/>
        <p:txBody>
          <a:bodyPr/>
          <a:lstStyle/>
          <a:p>
            <a:fld id="{4616D835-910F-E149-A7ED-DB806226DC6E}" type="datetime1">
              <a:rPr lang="fr-FR" smtClean="0"/>
              <a:t>12/09/2023</a:t>
            </a:fld>
            <a:endParaRPr lang="fr-FR"/>
          </a:p>
        </p:txBody>
      </p:sp>
      <p:sp>
        <p:nvSpPr>
          <p:cNvPr id="3" name="Espace réservé du pied de page 2">
            <a:extLst>
              <a:ext uri="{FF2B5EF4-FFF2-40B4-BE49-F238E27FC236}">
                <a16:creationId xmlns:a16="http://schemas.microsoft.com/office/drawing/2014/main" id="{62631116-BA27-1BB5-2B89-3792A97B1714}"/>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E838767E-EF00-3A06-DA9D-F0B92884E37F}"/>
              </a:ext>
            </a:extLst>
          </p:cNvPr>
          <p:cNvSpPr>
            <a:spLocks noGrp="1"/>
          </p:cNvSpPr>
          <p:nvPr>
            <p:ph type="sldNum" sz="quarter" idx="12"/>
          </p:nvPr>
        </p:nvSpPr>
        <p:spPr/>
        <p:txBody>
          <a:bodyPr/>
          <a:lstStyle/>
          <a:p>
            <a:fld id="{49ED03C3-2851-034A-8906-F8AC01D5FB74}" type="slidenum">
              <a:rPr lang="fr-FR" smtClean="0"/>
              <a:t>‹N°›</a:t>
            </a:fld>
            <a:endParaRPr lang="fr-FR"/>
          </a:p>
        </p:txBody>
      </p:sp>
    </p:spTree>
    <p:extLst>
      <p:ext uri="{BB962C8B-B14F-4D97-AF65-F5344CB8AC3E}">
        <p14:creationId xmlns:p14="http://schemas.microsoft.com/office/powerpoint/2010/main" val="649661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08B0FBF-0436-E8E1-F11B-AF5F892D24B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5A5BA375-1C30-C82D-844C-70836F1E095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58184A81-CC05-B74F-4048-C949E9C9CE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9B9834A3-742A-FA87-14BB-7313B54B5F37}"/>
              </a:ext>
            </a:extLst>
          </p:cNvPr>
          <p:cNvSpPr>
            <a:spLocks noGrp="1"/>
          </p:cNvSpPr>
          <p:nvPr>
            <p:ph type="dt" sz="half" idx="10"/>
          </p:nvPr>
        </p:nvSpPr>
        <p:spPr/>
        <p:txBody>
          <a:bodyPr/>
          <a:lstStyle/>
          <a:p>
            <a:fld id="{0ABACC44-81CF-CD4B-8B7B-88776A745D17}" type="datetime1">
              <a:rPr lang="fr-FR" smtClean="0"/>
              <a:t>12/09/2023</a:t>
            </a:fld>
            <a:endParaRPr lang="fr-FR"/>
          </a:p>
        </p:txBody>
      </p:sp>
      <p:sp>
        <p:nvSpPr>
          <p:cNvPr id="6" name="Espace réservé du pied de page 5">
            <a:extLst>
              <a:ext uri="{FF2B5EF4-FFF2-40B4-BE49-F238E27FC236}">
                <a16:creationId xmlns:a16="http://schemas.microsoft.com/office/drawing/2014/main" id="{62DE2CF9-BD9B-A729-3F90-129B3CA66892}"/>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DBA76EF7-6F21-681F-B6C7-F2B5071B382D}"/>
              </a:ext>
            </a:extLst>
          </p:cNvPr>
          <p:cNvSpPr>
            <a:spLocks noGrp="1"/>
          </p:cNvSpPr>
          <p:nvPr>
            <p:ph type="sldNum" sz="quarter" idx="12"/>
          </p:nvPr>
        </p:nvSpPr>
        <p:spPr/>
        <p:txBody>
          <a:bodyPr/>
          <a:lstStyle/>
          <a:p>
            <a:fld id="{49ED03C3-2851-034A-8906-F8AC01D5FB74}" type="slidenum">
              <a:rPr lang="fr-FR" smtClean="0"/>
              <a:t>‹N°›</a:t>
            </a:fld>
            <a:endParaRPr lang="fr-FR"/>
          </a:p>
        </p:txBody>
      </p:sp>
    </p:spTree>
    <p:extLst>
      <p:ext uri="{BB962C8B-B14F-4D97-AF65-F5344CB8AC3E}">
        <p14:creationId xmlns:p14="http://schemas.microsoft.com/office/powerpoint/2010/main" val="37104772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4639AA0-A831-8D33-FF8A-29F0411F46DA}"/>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E24C1CC3-F810-F2A4-F8C5-080F87542EE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45DA4EEC-86D0-04D6-365C-8F39F26730B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46EA600A-2E9A-DBDA-E061-5EA379C8044C}"/>
              </a:ext>
            </a:extLst>
          </p:cNvPr>
          <p:cNvSpPr>
            <a:spLocks noGrp="1"/>
          </p:cNvSpPr>
          <p:nvPr>
            <p:ph type="dt" sz="half" idx="10"/>
          </p:nvPr>
        </p:nvSpPr>
        <p:spPr/>
        <p:txBody>
          <a:bodyPr/>
          <a:lstStyle/>
          <a:p>
            <a:fld id="{42E949B3-6C5F-B743-AC95-86A3CE1E4B57}" type="datetime1">
              <a:rPr lang="fr-FR" smtClean="0"/>
              <a:t>12/09/2023</a:t>
            </a:fld>
            <a:endParaRPr lang="fr-FR"/>
          </a:p>
        </p:txBody>
      </p:sp>
      <p:sp>
        <p:nvSpPr>
          <p:cNvPr id="6" name="Espace réservé du pied de page 5">
            <a:extLst>
              <a:ext uri="{FF2B5EF4-FFF2-40B4-BE49-F238E27FC236}">
                <a16:creationId xmlns:a16="http://schemas.microsoft.com/office/drawing/2014/main" id="{F7C84E16-2A51-672C-1F98-12E1B5952B14}"/>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5FDD14F7-76A8-4C32-11F3-5A5238B20D2C}"/>
              </a:ext>
            </a:extLst>
          </p:cNvPr>
          <p:cNvSpPr>
            <a:spLocks noGrp="1"/>
          </p:cNvSpPr>
          <p:nvPr>
            <p:ph type="sldNum" sz="quarter" idx="12"/>
          </p:nvPr>
        </p:nvSpPr>
        <p:spPr/>
        <p:txBody>
          <a:bodyPr/>
          <a:lstStyle/>
          <a:p>
            <a:fld id="{49ED03C3-2851-034A-8906-F8AC01D5FB74}" type="slidenum">
              <a:rPr lang="fr-FR" smtClean="0"/>
              <a:t>‹N°›</a:t>
            </a:fld>
            <a:endParaRPr lang="fr-FR"/>
          </a:p>
        </p:txBody>
      </p:sp>
    </p:spTree>
    <p:extLst>
      <p:ext uri="{BB962C8B-B14F-4D97-AF65-F5344CB8AC3E}">
        <p14:creationId xmlns:p14="http://schemas.microsoft.com/office/powerpoint/2010/main" val="4962700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9592FB02-7AF8-D168-680E-AE7B1769812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669A4AAF-66D4-F9A8-D213-22FB780B5F5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614D699-B093-89B4-B3DE-0B702A5F744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FED41E-6CD9-8442-99A5-47E6C14C2DBD}" type="datetime1">
              <a:rPr lang="fr-FR" smtClean="0"/>
              <a:t>12/09/2023</a:t>
            </a:fld>
            <a:endParaRPr lang="fr-FR"/>
          </a:p>
        </p:txBody>
      </p:sp>
      <p:sp>
        <p:nvSpPr>
          <p:cNvPr id="5" name="Espace réservé du pied de page 4">
            <a:extLst>
              <a:ext uri="{FF2B5EF4-FFF2-40B4-BE49-F238E27FC236}">
                <a16:creationId xmlns:a16="http://schemas.microsoft.com/office/drawing/2014/main" id="{63993AF7-1E36-7713-2A56-F1E2AC42A4A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BEB99FD6-93DE-D111-8FB3-E519C9BB74F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ED03C3-2851-034A-8906-F8AC01D5FB74}" type="slidenum">
              <a:rPr lang="fr-FR" smtClean="0"/>
              <a:t>‹N°›</a:t>
            </a:fld>
            <a:endParaRPr lang="fr-FR"/>
          </a:p>
        </p:txBody>
      </p:sp>
    </p:spTree>
    <p:extLst>
      <p:ext uri="{BB962C8B-B14F-4D97-AF65-F5344CB8AC3E}">
        <p14:creationId xmlns:p14="http://schemas.microsoft.com/office/powerpoint/2010/main" val="23561599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B4EEBC79-E11D-C759-B67F-F023BDD815DC}"/>
              </a:ext>
            </a:extLst>
          </p:cNvPr>
          <p:cNvSpPr>
            <a:spLocks noGrp="1"/>
          </p:cNvSpPr>
          <p:nvPr>
            <p:ph type="subTitle" idx="4294967295"/>
          </p:nvPr>
        </p:nvSpPr>
        <p:spPr>
          <a:xfrm>
            <a:off x="2053718" y="349909"/>
            <a:ext cx="7726934" cy="909039"/>
          </a:xfrm>
        </p:spPr>
        <p:txBody>
          <a:bodyPr>
            <a:noAutofit/>
          </a:bodyPr>
          <a:lstStyle/>
          <a:p>
            <a:pPr marL="0" indent="0" algn="ctr">
              <a:buNone/>
            </a:pPr>
            <a:r>
              <a:rPr lang="fr-FR" sz="6000" dirty="0"/>
              <a:t>Physique Chimie</a:t>
            </a:r>
          </a:p>
        </p:txBody>
      </p:sp>
      <p:sp>
        <p:nvSpPr>
          <p:cNvPr id="5" name="ZoneTexte 4">
            <a:extLst>
              <a:ext uri="{FF2B5EF4-FFF2-40B4-BE49-F238E27FC236}">
                <a16:creationId xmlns:a16="http://schemas.microsoft.com/office/drawing/2014/main" id="{44716303-45D7-F3D6-A6B4-E405064FFE28}"/>
              </a:ext>
            </a:extLst>
          </p:cNvPr>
          <p:cNvSpPr txBox="1"/>
          <p:nvPr/>
        </p:nvSpPr>
        <p:spPr>
          <a:xfrm>
            <a:off x="2053718" y="2953987"/>
            <a:ext cx="8500437" cy="1446550"/>
          </a:xfrm>
          <a:prstGeom prst="rect">
            <a:avLst/>
          </a:prstGeom>
          <a:noFill/>
        </p:spPr>
        <p:txBody>
          <a:bodyPr wrap="square" rtlCol="0">
            <a:spAutoFit/>
          </a:bodyPr>
          <a:lstStyle/>
          <a:p>
            <a:r>
              <a:rPr lang="fr-FR" sz="4400" dirty="0">
                <a:solidFill>
                  <a:srgbClr val="FF0000"/>
                </a:solidFill>
              </a:rPr>
              <a:t>Décrire la constitution et les états de la matière – partie II</a:t>
            </a:r>
          </a:p>
        </p:txBody>
      </p:sp>
      <p:pic>
        <p:nvPicPr>
          <p:cNvPr id="8" name="Image 7">
            <a:extLst>
              <a:ext uri="{FF2B5EF4-FFF2-40B4-BE49-F238E27FC236}">
                <a16:creationId xmlns:a16="http://schemas.microsoft.com/office/drawing/2014/main" id="{11D98CA4-3AA0-6D95-4068-AB1C369DB056}"/>
              </a:ext>
            </a:extLst>
          </p:cNvPr>
          <p:cNvPicPr>
            <a:picLocks noChangeAspect="1"/>
          </p:cNvPicPr>
          <p:nvPr/>
        </p:nvPicPr>
        <p:blipFill>
          <a:blip r:embed="rId2"/>
          <a:stretch>
            <a:fillRect/>
          </a:stretch>
        </p:blipFill>
        <p:spPr>
          <a:xfrm>
            <a:off x="2129572" y="1258948"/>
            <a:ext cx="7651080" cy="364123"/>
          </a:xfrm>
          <a:prstGeom prst="rect">
            <a:avLst/>
          </a:prstGeom>
        </p:spPr>
      </p:pic>
      <p:pic>
        <p:nvPicPr>
          <p:cNvPr id="7" name="Image 6">
            <a:extLst>
              <a:ext uri="{FF2B5EF4-FFF2-40B4-BE49-F238E27FC236}">
                <a16:creationId xmlns:a16="http://schemas.microsoft.com/office/drawing/2014/main" id="{40514990-1AB7-236D-0796-F49DA67BB5D2}"/>
              </a:ext>
            </a:extLst>
          </p:cNvPr>
          <p:cNvPicPr>
            <a:picLocks noChangeAspect="1"/>
          </p:cNvPicPr>
          <p:nvPr/>
        </p:nvPicPr>
        <p:blipFill>
          <a:blip r:embed="rId3"/>
          <a:srcRect t="11500" b="11500"/>
          <a:stretch/>
        </p:blipFill>
        <p:spPr>
          <a:xfrm>
            <a:off x="0" y="0"/>
            <a:ext cx="2129572" cy="1639770"/>
          </a:xfrm>
          <a:prstGeom prst="rect">
            <a:avLst/>
          </a:prstGeom>
        </p:spPr>
      </p:pic>
      <p:sp>
        <p:nvSpPr>
          <p:cNvPr id="2" name="ZoneTexte 1">
            <a:extLst>
              <a:ext uri="{FF2B5EF4-FFF2-40B4-BE49-F238E27FC236}">
                <a16:creationId xmlns:a16="http://schemas.microsoft.com/office/drawing/2014/main" id="{41132190-7141-53BF-2C78-898A7F4A26A3}"/>
              </a:ext>
            </a:extLst>
          </p:cNvPr>
          <p:cNvSpPr txBox="1"/>
          <p:nvPr/>
        </p:nvSpPr>
        <p:spPr>
          <a:xfrm>
            <a:off x="7455144" y="4949560"/>
            <a:ext cx="2325508" cy="400110"/>
          </a:xfrm>
          <a:prstGeom prst="rect">
            <a:avLst/>
          </a:prstGeom>
          <a:noFill/>
        </p:spPr>
        <p:txBody>
          <a:bodyPr wrap="none" rtlCol="0">
            <a:spAutoFit/>
          </a:bodyPr>
          <a:lstStyle/>
          <a:p>
            <a:r>
              <a:rPr lang="fr-FR" sz="2000" dirty="0">
                <a:solidFill>
                  <a:srgbClr val="FF0000"/>
                </a:solidFill>
              </a:rPr>
              <a:t>Rappel et évaluation</a:t>
            </a:r>
          </a:p>
        </p:txBody>
      </p:sp>
    </p:spTree>
    <p:extLst>
      <p:ext uri="{BB962C8B-B14F-4D97-AF65-F5344CB8AC3E}">
        <p14:creationId xmlns:p14="http://schemas.microsoft.com/office/powerpoint/2010/main" val="2383296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ZoneTexte 11">
            <a:extLst>
              <a:ext uri="{FF2B5EF4-FFF2-40B4-BE49-F238E27FC236}">
                <a16:creationId xmlns:a16="http://schemas.microsoft.com/office/drawing/2014/main" id="{82DFE8D5-9290-D032-AD30-4C26E225B623}"/>
              </a:ext>
            </a:extLst>
          </p:cNvPr>
          <p:cNvSpPr txBox="1"/>
          <p:nvPr/>
        </p:nvSpPr>
        <p:spPr>
          <a:xfrm>
            <a:off x="10555941" y="268941"/>
            <a:ext cx="1344706" cy="369332"/>
          </a:xfrm>
          <a:prstGeom prst="rect">
            <a:avLst/>
          </a:prstGeom>
          <a:solidFill>
            <a:schemeClr val="accent6">
              <a:lumMod val="60000"/>
              <a:lumOff val="40000"/>
            </a:schemeClr>
          </a:solidFill>
        </p:spPr>
        <p:txBody>
          <a:bodyPr wrap="square" rtlCol="0">
            <a:spAutoFit/>
          </a:bodyPr>
          <a:lstStyle/>
          <a:p>
            <a:pPr algn="ctr"/>
            <a:r>
              <a:rPr lang="fr-FR" dirty="0"/>
              <a:t>Partie 2</a:t>
            </a:r>
          </a:p>
        </p:txBody>
      </p:sp>
      <p:sp>
        <p:nvSpPr>
          <p:cNvPr id="5" name="Espace réservé du numéro de diapositive 4">
            <a:extLst>
              <a:ext uri="{FF2B5EF4-FFF2-40B4-BE49-F238E27FC236}">
                <a16:creationId xmlns:a16="http://schemas.microsoft.com/office/drawing/2014/main" id="{EBC4C713-A41B-C374-A629-9F5EFB562FDD}"/>
              </a:ext>
            </a:extLst>
          </p:cNvPr>
          <p:cNvSpPr>
            <a:spLocks noGrp="1"/>
          </p:cNvSpPr>
          <p:nvPr>
            <p:ph type="sldNum" sz="quarter" idx="12"/>
          </p:nvPr>
        </p:nvSpPr>
        <p:spPr/>
        <p:txBody>
          <a:bodyPr/>
          <a:lstStyle/>
          <a:p>
            <a:fld id="{49ED03C3-2851-034A-8906-F8AC01D5FB74}" type="slidenum">
              <a:rPr lang="fr-FR" smtClean="0"/>
              <a:t>9</a:t>
            </a:fld>
            <a:endParaRPr lang="fr-FR" dirty="0"/>
          </a:p>
        </p:txBody>
      </p:sp>
      <p:pic>
        <p:nvPicPr>
          <p:cNvPr id="10" name="Image 9">
            <a:extLst>
              <a:ext uri="{FF2B5EF4-FFF2-40B4-BE49-F238E27FC236}">
                <a16:creationId xmlns:a16="http://schemas.microsoft.com/office/drawing/2014/main" id="{F63073A3-CEFB-5E35-403E-ED6B071B5FFC}"/>
              </a:ext>
            </a:extLst>
          </p:cNvPr>
          <p:cNvPicPr>
            <a:picLocks noChangeAspect="1"/>
          </p:cNvPicPr>
          <p:nvPr/>
        </p:nvPicPr>
        <p:blipFill>
          <a:blip r:embed="rId2"/>
          <a:stretch>
            <a:fillRect/>
          </a:stretch>
        </p:blipFill>
        <p:spPr>
          <a:xfrm>
            <a:off x="0" y="268941"/>
            <a:ext cx="10483850" cy="369332"/>
          </a:xfrm>
          <a:prstGeom prst="rect">
            <a:avLst/>
          </a:prstGeom>
        </p:spPr>
      </p:pic>
      <p:sp>
        <p:nvSpPr>
          <p:cNvPr id="2" name="ZoneTexte 1">
            <a:extLst>
              <a:ext uri="{FF2B5EF4-FFF2-40B4-BE49-F238E27FC236}">
                <a16:creationId xmlns:a16="http://schemas.microsoft.com/office/drawing/2014/main" id="{2D85E068-4059-9D5A-BBC2-05B891DDE3DB}"/>
              </a:ext>
            </a:extLst>
          </p:cNvPr>
          <p:cNvSpPr txBox="1"/>
          <p:nvPr/>
        </p:nvSpPr>
        <p:spPr>
          <a:xfrm>
            <a:off x="802158" y="130441"/>
            <a:ext cx="7426841" cy="646331"/>
          </a:xfrm>
          <a:prstGeom prst="rect">
            <a:avLst/>
          </a:prstGeom>
          <a:solidFill>
            <a:schemeClr val="bg1"/>
          </a:solidFill>
        </p:spPr>
        <p:txBody>
          <a:bodyPr wrap="none" rtlCol="0">
            <a:spAutoFit/>
          </a:bodyPr>
          <a:lstStyle/>
          <a:p>
            <a:r>
              <a:rPr lang="fr-FR" sz="3600" b="1" dirty="0"/>
              <a:t>Les changement d’états de la matière</a:t>
            </a:r>
          </a:p>
        </p:txBody>
      </p:sp>
      <p:sp>
        <p:nvSpPr>
          <p:cNvPr id="3" name="ZoneTexte 2">
            <a:extLst>
              <a:ext uri="{FF2B5EF4-FFF2-40B4-BE49-F238E27FC236}">
                <a16:creationId xmlns:a16="http://schemas.microsoft.com/office/drawing/2014/main" id="{2C908FC9-0DF3-CAAF-CF15-7D86164D24C2}"/>
              </a:ext>
            </a:extLst>
          </p:cNvPr>
          <p:cNvSpPr txBox="1"/>
          <p:nvPr/>
        </p:nvSpPr>
        <p:spPr>
          <a:xfrm>
            <a:off x="415636" y="1218792"/>
            <a:ext cx="10483849" cy="830997"/>
          </a:xfrm>
          <a:prstGeom prst="rect">
            <a:avLst/>
          </a:prstGeom>
          <a:noFill/>
        </p:spPr>
        <p:txBody>
          <a:bodyPr wrap="square" rtlCol="0">
            <a:spAutoFit/>
          </a:bodyPr>
          <a:lstStyle/>
          <a:p>
            <a:r>
              <a:rPr lang="fr-FR" sz="2400" dirty="0">
                <a:effectLst/>
              </a:rPr>
              <a:t>Dans le texte qui suit, souligne les mots qui évoquent les changements</a:t>
            </a:r>
            <a:br>
              <a:rPr lang="fr-FR" sz="2400" dirty="0"/>
            </a:br>
            <a:r>
              <a:rPr lang="fr-FR" sz="2400" dirty="0">
                <a:effectLst/>
              </a:rPr>
              <a:t>d’état qui se produisent lors du cycle de l’eau.</a:t>
            </a:r>
            <a:endParaRPr lang="fr-FR" sz="2400" dirty="0"/>
          </a:p>
        </p:txBody>
      </p:sp>
      <p:sp>
        <p:nvSpPr>
          <p:cNvPr id="7" name="ZoneTexte 6">
            <a:extLst>
              <a:ext uri="{FF2B5EF4-FFF2-40B4-BE49-F238E27FC236}">
                <a16:creationId xmlns:a16="http://schemas.microsoft.com/office/drawing/2014/main" id="{D9E31C49-E734-0FD5-752A-D403A65AD130}"/>
              </a:ext>
            </a:extLst>
          </p:cNvPr>
          <p:cNvSpPr txBox="1"/>
          <p:nvPr/>
        </p:nvSpPr>
        <p:spPr>
          <a:xfrm>
            <a:off x="1316182" y="2466433"/>
            <a:ext cx="10483848" cy="3323987"/>
          </a:xfrm>
          <a:prstGeom prst="rect">
            <a:avLst/>
          </a:prstGeom>
          <a:noFill/>
        </p:spPr>
        <p:txBody>
          <a:bodyPr wrap="square" rtlCol="0">
            <a:spAutoFit/>
          </a:bodyPr>
          <a:lstStyle/>
          <a:p>
            <a:r>
              <a:rPr lang="fr-FR" sz="2400" dirty="0">
                <a:solidFill>
                  <a:srgbClr val="000000"/>
                </a:solidFill>
                <a:effectLst/>
              </a:rPr>
              <a:t>L’eau de la mer, chauffée par le Soleil, </a:t>
            </a:r>
            <a:r>
              <a:rPr lang="fr-FR" sz="2400" u="sng" dirty="0">
                <a:solidFill>
                  <a:srgbClr val="000000"/>
                </a:solidFill>
                <a:effectLst/>
              </a:rPr>
              <a:t>s’évapore</a:t>
            </a:r>
            <a:r>
              <a:rPr lang="fr-FR" sz="2400" dirty="0">
                <a:solidFill>
                  <a:srgbClr val="000000"/>
                </a:solidFill>
                <a:effectLst/>
              </a:rPr>
              <a:t> ; la vapeur d’eau monte dans le ciel où elle se </a:t>
            </a:r>
            <a:r>
              <a:rPr lang="fr-FR" sz="2400" u="sng" dirty="0">
                <a:solidFill>
                  <a:srgbClr val="000000"/>
                </a:solidFill>
                <a:effectLst/>
              </a:rPr>
              <a:t>liquéfie</a:t>
            </a:r>
            <a:r>
              <a:rPr lang="fr-FR" sz="2400" dirty="0">
                <a:solidFill>
                  <a:srgbClr val="000000"/>
                </a:solidFill>
                <a:effectLst/>
              </a:rPr>
              <a:t> donnant des gouttes formant les nuages. Le vent pousse les nuages vers la Terre. </a:t>
            </a:r>
          </a:p>
          <a:p>
            <a:r>
              <a:rPr lang="fr-FR" sz="2400" dirty="0">
                <a:solidFill>
                  <a:srgbClr val="000000"/>
                </a:solidFill>
                <a:effectLst/>
              </a:rPr>
              <a:t>Certaines gouttes d’eau tombent sous forme de pluie, d’autres, s’il fait assez froid, se </a:t>
            </a:r>
            <a:r>
              <a:rPr lang="fr-FR" sz="2400" u="sng" dirty="0">
                <a:solidFill>
                  <a:srgbClr val="000000"/>
                </a:solidFill>
                <a:effectLst/>
              </a:rPr>
              <a:t>solidifient</a:t>
            </a:r>
            <a:r>
              <a:rPr lang="fr-FR" sz="2400" dirty="0">
                <a:solidFill>
                  <a:srgbClr val="000000"/>
                </a:solidFill>
                <a:effectLst/>
              </a:rPr>
              <a:t> et tombent sous forme de neige. Les eaux de pluie, et les eaux provenant de </a:t>
            </a:r>
            <a:r>
              <a:rPr lang="fr-FR" sz="2400" u="sng" dirty="0">
                <a:solidFill>
                  <a:srgbClr val="FF0000"/>
                </a:solidFill>
                <a:effectLst/>
              </a:rPr>
              <a:t>la fonte </a:t>
            </a:r>
            <a:r>
              <a:rPr lang="fr-FR" sz="2400" dirty="0">
                <a:solidFill>
                  <a:srgbClr val="000000"/>
                </a:solidFill>
                <a:effectLst/>
              </a:rPr>
              <a:t>des neiges ou des glaciers, ruissellent et forment des rivières, puis des fleuves.</a:t>
            </a:r>
            <a:br>
              <a:rPr lang="fr-FR" sz="2400" dirty="0"/>
            </a:br>
            <a:r>
              <a:rPr lang="fr-FR" sz="2400" dirty="0">
                <a:solidFill>
                  <a:srgbClr val="000000"/>
                </a:solidFill>
                <a:effectLst/>
              </a:rPr>
              <a:t>Puis l’eau des fleuves se jette dans la mer. Ce cycle se répète toujours et toujours…</a:t>
            </a:r>
            <a:endParaRPr lang="fr-FR" sz="2400" dirty="0"/>
          </a:p>
          <a:p>
            <a:endParaRPr lang="fr-FR" dirty="0"/>
          </a:p>
        </p:txBody>
      </p:sp>
    </p:spTree>
    <p:extLst>
      <p:ext uri="{BB962C8B-B14F-4D97-AF65-F5344CB8AC3E}">
        <p14:creationId xmlns:p14="http://schemas.microsoft.com/office/powerpoint/2010/main" val="17126832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F6BF877A-6545-0CBA-CF6F-A39D4FA461F4}"/>
              </a:ext>
            </a:extLst>
          </p:cNvPr>
          <p:cNvPicPr>
            <a:picLocks noChangeAspect="1"/>
          </p:cNvPicPr>
          <p:nvPr/>
        </p:nvPicPr>
        <p:blipFill>
          <a:blip r:embed="rId2"/>
          <a:stretch>
            <a:fillRect/>
          </a:stretch>
        </p:blipFill>
        <p:spPr>
          <a:xfrm>
            <a:off x="0" y="645148"/>
            <a:ext cx="10483850" cy="6212852"/>
          </a:xfrm>
          <a:prstGeom prst="rect">
            <a:avLst/>
          </a:prstGeom>
        </p:spPr>
      </p:pic>
      <p:sp>
        <p:nvSpPr>
          <p:cNvPr id="12" name="ZoneTexte 11">
            <a:extLst>
              <a:ext uri="{FF2B5EF4-FFF2-40B4-BE49-F238E27FC236}">
                <a16:creationId xmlns:a16="http://schemas.microsoft.com/office/drawing/2014/main" id="{82DFE8D5-9290-D032-AD30-4C26E225B623}"/>
              </a:ext>
            </a:extLst>
          </p:cNvPr>
          <p:cNvSpPr txBox="1"/>
          <p:nvPr/>
        </p:nvSpPr>
        <p:spPr>
          <a:xfrm>
            <a:off x="10555941" y="268941"/>
            <a:ext cx="1344706" cy="369332"/>
          </a:xfrm>
          <a:prstGeom prst="rect">
            <a:avLst/>
          </a:prstGeom>
          <a:solidFill>
            <a:schemeClr val="accent6">
              <a:lumMod val="60000"/>
              <a:lumOff val="40000"/>
            </a:schemeClr>
          </a:solidFill>
        </p:spPr>
        <p:txBody>
          <a:bodyPr wrap="square" rtlCol="0">
            <a:spAutoFit/>
          </a:bodyPr>
          <a:lstStyle/>
          <a:p>
            <a:pPr algn="ctr"/>
            <a:r>
              <a:rPr lang="fr-FR" dirty="0"/>
              <a:t>Partie 2</a:t>
            </a:r>
          </a:p>
        </p:txBody>
      </p:sp>
      <p:sp>
        <p:nvSpPr>
          <p:cNvPr id="5" name="Espace réservé du numéro de diapositive 4">
            <a:extLst>
              <a:ext uri="{FF2B5EF4-FFF2-40B4-BE49-F238E27FC236}">
                <a16:creationId xmlns:a16="http://schemas.microsoft.com/office/drawing/2014/main" id="{EBC4C713-A41B-C374-A629-9F5EFB562FDD}"/>
              </a:ext>
            </a:extLst>
          </p:cNvPr>
          <p:cNvSpPr>
            <a:spLocks noGrp="1"/>
          </p:cNvSpPr>
          <p:nvPr>
            <p:ph type="sldNum" sz="quarter" idx="12"/>
          </p:nvPr>
        </p:nvSpPr>
        <p:spPr/>
        <p:txBody>
          <a:bodyPr/>
          <a:lstStyle/>
          <a:p>
            <a:fld id="{49ED03C3-2851-034A-8906-F8AC01D5FB74}" type="slidenum">
              <a:rPr lang="fr-FR" smtClean="0"/>
              <a:t>10</a:t>
            </a:fld>
            <a:endParaRPr lang="fr-FR" dirty="0"/>
          </a:p>
        </p:txBody>
      </p:sp>
      <p:pic>
        <p:nvPicPr>
          <p:cNvPr id="10" name="Image 9">
            <a:extLst>
              <a:ext uri="{FF2B5EF4-FFF2-40B4-BE49-F238E27FC236}">
                <a16:creationId xmlns:a16="http://schemas.microsoft.com/office/drawing/2014/main" id="{F63073A3-CEFB-5E35-403E-ED6B071B5FFC}"/>
              </a:ext>
            </a:extLst>
          </p:cNvPr>
          <p:cNvPicPr>
            <a:picLocks noChangeAspect="1"/>
          </p:cNvPicPr>
          <p:nvPr/>
        </p:nvPicPr>
        <p:blipFill>
          <a:blip r:embed="rId3"/>
          <a:stretch>
            <a:fillRect/>
          </a:stretch>
        </p:blipFill>
        <p:spPr>
          <a:xfrm>
            <a:off x="0" y="268941"/>
            <a:ext cx="10483850" cy="369332"/>
          </a:xfrm>
          <a:prstGeom prst="rect">
            <a:avLst/>
          </a:prstGeom>
        </p:spPr>
      </p:pic>
      <p:sp>
        <p:nvSpPr>
          <p:cNvPr id="2" name="ZoneTexte 1">
            <a:extLst>
              <a:ext uri="{FF2B5EF4-FFF2-40B4-BE49-F238E27FC236}">
                <a16:creationId xmlns:a16="http://schemas.microsoft.com/office/drawing/2014/main" id="{2D85E068-4059-9D5A-BBC2-05B891DDE3DB}"/>
              </a:ext>
            </a:extLst>
          </p:cNvPr>
          <p:cNvSpPr txBox="1"/>
          <p:nvPr/>
        </p:nvSpPr>
        <p:spPr>
          <a:xfrm>
            <a:off x="802158" y="130441"/>
            <a:ext cx="7426841" cy="646331"/>
          </a:xfrm>
          <a:prstGeom prst="rect">
            <a:avLst/>
          </a:prstGeom>
          <a:solidFill>
            <a:schemeClr val="bg1"/>
          </a:solidFill>
        </p:spPr>
        <p:txBody>
          <a:bodyPr wrap="none" rtlCol="0">
            <a:spAutoFit/>
          </a:bodyPr>
          <a:lstStyle/>
          <a:p>
            <a:r>
              <a:rPr lang="fr-FR" sz="3600" b="1" dirty="0"/>
              <a:t>Les changement d’états de la matière</a:t>
            </a:r>
          </a:p>
        </p:txBody>
      </p:sp>
      <p:sp>
        <p:nvSpPr>
          <p:cNvPr id="6" name="ZoneTexte 5">
            <a:extLst>
              <a:ext uri="{FF2B5EF4-FFF2-40B4-BE49-F238E27FC236}">
                <a16:creationId xmlns:a16="http://schemas.microsoft.com/office/drawing/2014/main" id="{059368A5-9697-1A16-C17F-DE29443B5198}"/>
              </a:ext>
            </a:extLst>
          </p:cNvPr>
          <p:cNvSpPr txBox="1"/>
          <p:nvPr/>
        </p:nvSpPr>
        <p:spPr>
          <a:xfrm>
            <a:off x="10434315" y="776772"/>
            <a:ext cx="1757685" cy="1230979"/>
          </a:xfrm>
          <a:prstGeom prst="rect">
            <a:avLst/>
          </a:prstGeom>
          <a:noFill/>
        </p:spPr>
        <p:txBody>
          <a:bodyPr wrap="square" rtlCol="0">
            <a:spAutoFit/>
          </a:bodyPr>
          <a:lstStyle/>
          <a:p>
            <a:r>
              <a:rPr lang="fr-FR" dirty="0"/>
              <a:t>Texte à recopier dans mon cahier de Physique Chimie</a:t>
            </a:r>
          </a:p>
        </p:txBody>
      </p:sp>
      <p:sp>
        <p:nvSpPr>
          <p:cNvPr id="7" name="ZoneTexte 6">
            <a:extLst>
              <a:ext uri="{FF2B5EF4-FFF2-40B4-BE49-F238E27FC236}">
                <a16:creationId xmlns:a16="http://schemas.microsoft.com/office/drawing/2014/main" id="{3E8F2A56-3E51-6709-3122-2D6FFDBE0B82}"/>
              </a:ext>
            </a:extLst>
          </p:cNvPr>
          <p:cNvSpPr txBox="1"/>
          <p:nvPr/>
        </p:nvSpPr>
        <p:spPr>
          <a:xfrm>
            <a:off x="601231" y="1109016"/>
            <a:ext cx="9304768" cy="3693319"/>
          </a:xfrm>
          <a:prstGeom prst="rect">
            <a:avLst/>
          </a:prstGeom>
          <a:noFill/>
        </p:spPr>
        <p:txBody>
          <a:bodyPr wrap="square" rtlCol="0">
            <a:spAutoFit/>
          </a:bodyPr>
          <a:lstStyle/>
          <a:p>
            <a:r>
              <a:rPr lang="fr-FR" sz="2400" dirty="0">
                <a:solidFill>
                  <a:srgbClr val="000000"/>
                </a:solidFill>
                <a:effectLst/>
              </a:rPr>
              <a:t>L’eau de la mer, chauffée par le Soleil, </a:t>
            </a:r>
            <a:r>
              <a:rPr lang="fr-FR" sz="2400" u="sng" dirty="0">
                <a:solidFill>
                  <a:srgbClr val="000000"/>
                </a:solidFill>
                <a:effectLst/>
              </a:rPr>
              <a:t>s’évapore</a:t>
            </a:r>
            <a:r>
              <a:rPr lang="fr-FR" sz="2400" dirty="0">
                <a:solidFill>
                  <a:srgbClr val="000000"/>
                </a:solidFill>
                <a:effectLst/>
              </a:rPr>
              <a:t> ; la vapeur d’eau monte dans le ciel où elle se </a:t>
            </a:r>
            <a:r>
              <a:rPr lang="fr-FR" sz="2400" u="sng" dirty="0">
                <a:solidFill>
                  <a:srgbClr val="000000"/>
                </a:solidFill>
                <a:effectLst/>
              </a:rPr>
              <a:t>liquéfie</a:t>
            </a:r>
            <a:r>
              <a:rPr lang="fr-FR" sz="2400" dirty="0">
                <a:solidFill>
                  <a:srgbClr val="000000"/>
                </a:solidFill>
                <a:effectLst/>
              </a:rPr>
              <a:t> donnant des gouttes formant les nuages. Le vent pousse les nuages vers la Terre. </a:t>
            </a:r>
          </a:p>
          <a:p>
            <a:r>
              <a:rPr lang="fr-FR" sz="2400" dirty="0">
                <a:solidFill>
                  <a:srgbClr val="000000"/>
                </a:solidFill>
                <a:effectLst/>
              </a:rPr>
              <a:t>Certaines gouttes d’eau tombent sous forme de pluie, d’autres, s’il fait assez froid, se </a:t>
            </a:r>
            <a:r>
              <a:rPr lang="fr-FR" sz="2400" u="sng" dirty="0">
                <a:solidFill>
                  <a:srgbClr val="000000"/>
                </a:solidFill>
                <a:effectLst/>
              </a:rPr>
              <a:t>solidifient</a:t>
            </a:r>
            <a:r>
              <a:rPr lang="fr-FR" sz="2400" dirty="0">
                <a:solidFill>
                  <a:srgbClr val="000000"/>
                </a:solidFill>
                <a:effectLst/>
              </a:rPr>
              <a:t> et tombent sous forme de neige. Les eaux de pluie, et les eaux provenant de </a:t>
            </a:r>
            <a:r>
              <a:rPr lang="fr-FR" sz="2400" u="sng" dirty="0">
                <a:solidFill>
                  <a:srgbClr val="000000"/>
                </a:solidFill>
                <a:effectLst/>
              </a:rPr>
              <a:t>la fonte </a:t>
            </a:r>
            <a:r>
              <a:rPr lang="fr-FR" sz="2400" dirty="0">
                <a:solidFill>
                  <a:srgbClr val="000000"/>
                </a:solidFill>
                <a:effectLst/>
              </a:rPr>
              <a:t>des neiges ou des glaciers, ruissellent et forment des rivières, puis des fleuves.</a:t>
            </a:r>
            <a:br>
              <a:rPr lang="fr-FR" sz="2400" dirty="0"/>
            </a:br>
            <a:r>
              <a:rPr lang="fr-FR" sz="2400" dirty="0">
                <a:solidFill>
                  <a:srgbClr val="000000"/>
                </a:solidFill>
                <a:effectLst/>
              </a:rPr>
              <a:t>Puis l’eau des fleuves se jette dans la mer. Ce cycle se répète toujours et toujours…</a:t>
            </a:r>
            <a:endParaRPr lang="fr-FR" sz="2400" dirty="0"/>
          </a:p>
          <a:p>
            <a:endParaRPr lang="fr-FR" dirty="0"/>
          </a:p>
        </p:txBody>
      </p:sp>
    </p:spTree>
    <p:extLst>
      <p:ext uri="{BB962C8B-B14F-4D97-AF65-F5344CB8AC3E}">
        <p14:creationId xmlns:p14="http://schemas.microsoft.com/office/powerpoint/2010/main" val="16045821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C63E3130-0D4D-4171-92C7-9A4AB1DB3A7C}"/>
              </a:ext>
            </a:extLst>
          </p:cNvPr>
          <p:cNvSpPr>
            <a:spLocks noGrp="1"/>
          </p:cNvSpPr>
          <p:nvPr>
            <p:ph type="sldNum" sz="quarter" idx="12"/>
          </p:nvPr>
        </p:nvSpPr>
        <p:spPr/>
        <p:txBody>
          <a:bodyPr/>
          <a:lstStyle/>
          <a:p>
            <a:fld id="{49ED03C3-2851-034A-8906-F8AC01D5FB74}" type="slidenum">
              <a:rPr lang="fr-FR" smtClean="0"/>
              <a:t>11</a:t>
            </a:fld>
            <a:endParaRPr lang="fr-FR"/>
          </a:p>
        </p:txBody>
      </p:sp>
      <p:pic>
        <p:nvPicPr>
          <p:cNvPr id="13" name="Image 12">
            <a:extLst>
              <a:ext uri="{FF2B5EF4-FFF2-40B4-BE49-F238E27FC236}">
                <a16:creationId xmlns:a16="http://schemas.microsoft.com/office/drawing/2014/main" id="{20D437D5-69C7-6793-54B5-CDE59ECE8217}"/>
              </a:ext>
            </a:extLst>
          </p:cNvPr>
          <p:cNvPicPr>
            <a:picLocks noChangeAspect="1"/>
          </p:cNvPicPr>
          <p:nvPr/>
        </p:nvPicPr>
        <p:blipFill>
          <a:blip r:embed="rId3"/>
          <a:stretch>
            <a:fillRect/>
          </a:stretch>
        </p:blipFill>
        <p:spPr>
          <a:xfrm>
            <a:off x="0" y="268941"/>
            <a:ext cx="10483850" cy="369332"/>
          </a:xfrm>
          <a:prstGeom prst="rect">
            <a:avLst/>
          </a:prstGeom>
        </p:spPr>
      </p:pic>
      <p:sp>
        <p:nvSpPr>
          <p:cNvPr id="22" name="ZoneTexte 21">
            <a:extLst>
              <a:ext uri="{FF2B5EF4-FFF2-40B4-BE49-F238E27FC236}">
                <a16:creationId xmlns:a16="http://schemas.microsoft.com/office/drawing/2014/main" id="{45D9BCFE-C2FA-E2DC-0659-E57CBABF03A5}"/>
              </a:ext>
            </a:extLst>
          </p:cNvPr>
          <p:cNvSpPr txBox="1"/>
          <p:nvPr/>
        </p:nvSpPr>
        <p:spPr>
          <a:xfrm>
            <a:off x="731820" y="136525"/>
            <a:ext cx="2192716" cy="646331"/>
          </a:xfrm>
          <a:prstGeom prst="rect">
            <a:avLst/>
          </a:prstGeom>
          <a:solidFill>
            <a:schemeClr val="bg1"/>
          </a:solidFill>
        </p:spPr>
        <p:txBody>
          <a:bodyPr wrap="none" rtlCol="0">
            <a:spAutoFit/>
          </a:bodyPr>
          <a:lstStyle/>
          <a:p>
            <a:r>
              <a:rPr lang="fr-FR" sz="3600" b="1" dirty="0"/>
              <a:t>Evaluation</a:t>
            </a:r>
          </a:p>
        </p:txBody>
      </p:sp>
      <p:sp>
        <p:nvSpPr>
          <p:cNvPr id="23" name="ZoneTexte 22">
            <a:extLst>
              <a:ext uri="{FF2B5EF4-FFF2-40B4-BE49-F238E27FC236}">
                <a16:creationId xmlns:a16="http://schemas.microsoft.com/office/drawing/2014/main" id="{F2C33C20-30DB-864C-34EC-D2CBC84483EE}"/>
              </a:ext>
            </a:extLst>
          </p:cNvPr>
          <p:cNvSpPr txBox="1"/>
          <p:nvPr/>
        </p:nvSpPr>
        <p:spPr>
          <a:xfrm>
            <a:off x="10555941" y="268941"/>
            <a:ext cx="1344706" cy="369332"/>
          </a:xfrm>
          <a:prstGeom prst="rect">
            <a:avLst/>
          </a:prstGeom>
          <a:gradFill flip="none" rotWithShape="1">
            <a:gsLst>
              <a:gs pos="0">
                <a:schemeClr val="accent5">
                  <a:lumMod val="60000"/>
                  <a:lumOff val="40000"/>
                </a:schemeClr>
              </a:gs>
              <a:gs pos="35000">
                <a:schemeClr val="accent4">
                  <a:lumMod val="0"/>
                  <a:lumOff val="100000"/>
                </a:schemeClr>
              </a:gs>
              <a:gs pos="100000">
                <a:schemeClr val="accent4">
                  <a:lumMod val="100000"/>
                </a:schemeClr>
              </a:gs>
            </a:gsLst>
            <a:path path="circle">
              <a:fillToRect l="50000" t="-80000" r="50000" b="180000"/>
            </a:path>
            <a:tileRect/>
          </a:gradFill>
        </p:spPr>
        <p:txBody>
          <a:bodyPr wrap="square" rtlCol="0">
            <a:spAutoFit/>
          </a:bodyPr>
          <a:lstStyle/>
          <a:p>
            <a:pPr algn="ctr"/>
            <a:r>
              <a:rPr lang="fr-FR" dirty="0"/>
              <a:t>Partie 3</a:t>
            </a:r>
          </a:p>
        </p:txBody>
      </p:sp>
      <p:pic>
        <p:nvPicPr>
          <p:cNvPr id="5" name="Image 4">
            <a:extLst>
              <a:ext uri="{FF2B5EF4-FFF2-40B4-BE49-F238E27FC236}">
                <a16:creationId xmlns:a16="http://schemas.microsoft.com/office/drawing/2014/main" id="{6C4BD565-1231-051B-7E55-5AEB037AC83F}"/>
              </a:ext>
            </a:extLst>
          </p:cNvPr>
          <p:cNvPicPr>
            <a:picLocks noChangeAspect="1"/>
          </p:cNvPicPr>
          <p:nvPr/>
        </p:nvPicPr>
        <p:blipFill>
          <a:blip r:embed="rId4"/>
          <a:stretch>
            <a:fillRect/>
          </a:stretch>
        </p:blipFill>
        <p:spPr>
          <a:xfrm>
            <a:off x="731820" y="2437079"/>
            <a:ext cx="10867160" cy="2173432"/>
          </a:xfrm>
          <a:prstGeom prst="rect">
            <a:avLst/>
          </a:prstGeom>
        </p:spPr>
      </p:pic>
      <p:sp>
        <p:nvSpPr>
          <p:cNvPr id="7" name="ZoneTexte 6">
            <a:extLst>
              <a:ext uri="{FF2B5EF4-FFF2-40B4-BE49-F238E27FC236}">
                <a16:creationId xmlns:a16="http://schemas.microsoft.com/office/drawing/2014/main" id="{E550434A-BBA0-EA22-A853-35CD36AD5135}"/>
              </a:ext>
            </a:extLst>
          </p:cNvPr>
          <p:cNvSpPr txBox="1"/>
          <p:nvPr/>
        </p:nvSpPr>
        <p:spPr>
          <a:xfrm>
            <a:off x="3093064" y="770689"/>
            <a:ext cx="7462877" cy="369332"/>
          </a:xfrm>
          <a:prstGeom prst="rect">
            <a:avLst/>
          </a:prstGeom>
          <a:noFill/>
        </p:spPr>
        <p:txBody>
          <a:bodyPr wrap="none" rtlCol="0">
            <a:spAutoFit/>
          </a:bodyPr>
          <a:lstStyle/>
          <a:p>
            <a:r>
              <a:rPr lang="fr-FR" dirty="0"/>
              <a:t>On fait les premières réponses ensemble, ensuite c’est à vous de compléter …</a:t>
            </a:r>
          </a:p>
        </p:txBody>
      </p:sp>
      <p:sp>
        <p:nvSpPr>
          <p:cNvPr id="8" name="ZoneTexte 7">
            <a:extLst>
              <a:ext uri="{FF2B5EF4-FFF2-40B4-BE49-F238E27FC236}">
                <a16:creationId xmlns:a16="http://schemas.microsoft.com/office/drawing/2014/main" id="{630E4D6A-49D3-736C-B637-7F4B7AE1376E}"/>
              </a:ext>
            </a:extLst>
          </p:cNvPr>
          <p:cNvSpPr txBox="1"/>
          <p:nvPr/>
        </p:nvSpPr>
        <p:spPr>
          <a:xfrm>
            <a:off x="707208" y="677149"/>
            <a:ext cx="2301592" cy="276999"/>
          </a:xfrm>
          <a:prstGeom prst="rect">
            <a:avLst/>
          </a:prstGeom>
          <a:noFill/>
        </p:spPr>
        <p:txBody>
          <a:bodyPr wrap="none" rtlCol="0">
            <a:spAutoFit/>
          </a:bodyPr>
          <a:lstStyle/>
          <a:p>
            <a:r>
              <a:rPr lang="fr-FR" sz="1200" dirty="0"/>
              <a:t>Doc à distribuer : Eval_Physique°1</a:t>
            </a:r>
          </a:p>
        </p:txBody>
      </p:sp>
    </p:spTree>
    <p:extLst>
      <p:ext uri="{BB962C8B-B14F-4D97-AF65-F5344CB8AC3E}">
        <p14:creationId xmlns:p14="http://schemas.microsoft.com/office/powerpoint/2010/main" val="41994490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C63E3130-0D4D-4171-92C7-9A4AB1DB3A7C}"/>
              </a:ext>
            </a:extLst>
          </p:cNvPr>
          <p:cNvSpPr>
            <a:spLocks noGrp="1"/>
          </p:cNvSpPr>
          <p:nvPr>
            <p:ph type="sldNum" sz="quarter" idx="12"/>
          </p:nvPr>
        </p:nvSpPr>
        <p:spPr/>
        <p:txBody>
          <a:bodyPr/>
          <a:lstStyle/>
          <a:p>
            <a:fld id="{49ED03C3-2851-034A-8906-F8AC01D5FB74}" type="slidenum">
              <a:rPr lang="fr-FR" smtClean="0"/>
              <a:t>12</a:t>
            </a:fld>
            <a:endParaRPr lang="fr-FR"/>
          </a:p>
        </p:txBody>
      </p:sp>
      <p:pic>
        <p:nvPicPr>
          <p:cNvPr id="13" name="Image 12">
            <a:extLst>
              <a:ext uri="{FF2B5EF4-FFF2-40B4-BE49-F238E27FC236}">
                <a16:creationId xmlns:a16="http://schemas.microsoft.com/office/drawing/2014/main" id="{20D437D5-69C7-6793-54B5-CDE59ECE8217}"/>
              </a:ext>
            </a:extLst>
          </p:cNvPr>
          <p:cNvPicPr>
            <a:picLocks noChangeAspect="1"/>
          </p:cNvPicPr>
          <p:nvPr/>
        </p:nvPicPr>
        <p:blipFill>
          <a:blip r:embed="rId3"/>
          <a:stretch>
            <a:fillRect/>
          </a:stretch>
        </p:blipFill>
        <p:spPr>
          <a:xfrm>
            <a:off x="0" y="268941"/>
            <a:ext cx="10483850" cy="369332"/>
          </a:xfrm>
          <a:prstGeom prst="rect">
            <a:avLst/>
          </a:prstGeom>
        </p:spPr>
      </p:pic>
      <p:sp>
        <p:nvSpPr>
          <p:cNvPr id="22" name="ZoneTexte 21">
            <a:extLst>
              <a:ext uri="{FF2B5EF4-FFF2-40B4-BE49-F238E27FC236}">
                <a16:creationId xmlns:a16="http://schemas.microsoft.com/office/drawing/2014/main" id="{45D9BCFE-C2FA-E2DC-0659-E57CBABF03A5}"/>
              </a:ext>
            </a:extLst>
          </p:cNvPr>
          <p:cNvSpPr txBox="1"/>
          <p:nvPr/>
        </p:nvSpPr>
        <p:spPr>
          <a:xfrm>
            <a:off x="731820" y="136525"/>
            <a:ext cx="2192716" cy="646331"/>
          </a:xfrm>
          <a:prstGeom prst="rect">
            <a:avLst/>
          </a:prstGeom>
          <a:solidFill>
            <a:schemeClr val="bg1"/>
          </a:solidFill>
        </p:spPr>
        <p:txBody>
          <a:bodyPr wrap="none" rtlCol="0">
            <a:spAutoFit/>
          </a:bodyPr>
          <a:lstStyle/>
          <a:p>
            <a:r>
              <a:rPr lang="fr-FR" sz="3600" b="1" dirty="0"/>
              <a:t>Evaluation</a:t>
            </a:r>
          </a:p>
        </p:txBody>
      </p:sp>
      <p:sp>
        <p:nvSpPr>
          <p:cNvPr id="23" name="ZoneTexte 22">
            <a:extLst>
              <a:ext uri="{FF2B5EF4-FFF2-40B4-BE49-F238E27FC236}">
                <a16:creationId xmlns:a16="http://schemas.microsoft.com/office/drawing/2014/main" id="{F2C33C20-30DB-864C-34EC-D2CBC84483EE}"/>
              </a:ext>
            </a:extLst>
          </p:cNvPr>
          <p:cNvSpPr txBox="1"/>
          <p:nvPr/>
        </p:nvSpPr>
        <p:spPr>
          <a:xfrm>
            <a:off x="10555941" y="268941"/>
            <a:ext cx="1344706" cy="369332"/>
          </a:xfrm>
          <a:prstGeom prst="rect">
            <a:avLst/>
          </a:prstGeom>
          <a:gradFill flip="none" rotWithShape="1">
            <a:gsLst>
              <a:gs pos="0">
                <a:schemeClr val="accent5">
                  <a:lumMod val="60000"/>
                  <a:lumOff val="40000"/>
                </a:schemeClr>
              </a:gs>
              <a:gs pos="35000">
                <a:schemeClr val="accent4">
                  <a:lumMod val="0"/>
                  <a:lumOff val="100000"/>
                </a:schemeClr>
              </a:gs>
              <a:gs pos="100000">
                <a:schemeClr val="accent4">
                  <a:lumMod val="100000"/>
                </a:schemeClr>
              </a:gs>
            </a:gsLst>
            <a:path path="circle">
              <a:fillToRect l="50000" t="-80000" r="50000" b="180000"/>
            </a:path>
            <a:tileRect/>
          </a:gradFill>
        </p:spPr>
        <p:txBody>
          <a:bodyPr wrap="square" rtlCol="0">
            <a:spAutoFit/>
          </a:bodyPr>
          <a:lstStyle/>
          <a:p>
            <a:pPr algn="ctr"/>
            <a:r>
              <a:rPr lang="fr-FR" dirty="0"/>
              <a:t>Partie 3</a:t>
            </a:r>
          </a:p>
        </p:txBody>
      </p:sp>
      <p:sp>
        <p:nvSpPr>
          <p:cNvPr id="7" name="ZoneTexte 6">
            <a:extLst>
              <a:ext uri="{FF2B5EF4-FFF2-40B4-BE49-F238E27FC236}">
                <a16:creationId xmlns:a16="http://schemas.microsoft.com/office/drawing/2014/main" id="{E550434A-BBA0-EA22-A853-35CD36AD5135}"/>
              </a:ext>
            </a:extLst>
          </p:cNvPr>
          <p:cNvSpPr txBox="1"/>
          <p:nvPr/>
        </p:nvSpPr>
        <p:spPr>
          <a:xfrm>
            <a:off x="3093064" y="770689"/>
            <a:ext cx="7462877" cy="369332"/>
          </a:xfrm>
          <a:prstGeom prst="rect">
            <a:avLst/>
          </a:prstGeom>
          <a:noFill/>
        </p:spPr>
        <p:txBody>
          <a:bodyPr wrap="none" rtlCol="0">
            <a:spAutoFit/>
          </a:bodyPr>
          <a:lstStyle/>
          <a:p>
            <a:r>
              <a:rPr lang="fr-FR" dirty="0"/>
              <a:t>On fait les premières réponses ensemble, ensuite c’est à vous de compléter …</a:t>
            </a:r>
          </a:p>
        </p:txBody>
      </p:sp>
      <p:pic>
        <p:nvPicPr>
          <p:cNvPr id="3" name="Image 2">
            <a:extLst>
              <a:ext uri="{FF2B5EF4-FFF2-40B4-BE49-F238E27FC236}">
                <a16:creationId xmlns:a16="http://schemas.microsoft.com/office/drawing/2014/main" id="{F7F6D234-E2DD-BAB7-CEE8-9ED7B2ECAA84}"/>
              </a:ext>
            </a:extLst>
          </p:cNvPr>
          <p:cNvPicPr>
            <a:picLocks noChangeAspect="1"/>
          </p:cNvPicPr>
          <p:nvPr/>
        </p:nvPicPr>
        <p:blipFill>
          <a:blip r:embed="rId4"/>
          <a:stretch>
            <a:fillRect/>
          </a:stretch>
        </p:blipFill>
        <p:spPr>
          <a:xfrm>
            <a:off x="828757" y="2463290"/>
            <a:ext cx="10534486" cy="2385800"/>
          </a:xfrm>
          <a:prstGeom prst="rect">
            <a:avLst/>
          </a:prstGeom>
        </p:spPr>
      </p:pic>
    </p:spTree>
    <p:extLst>
      <p:ext uri="{BB962C8B-B14F-4D97-AF65-F5344CB8AC3E}">
        <p14:creationId xmlns:p14="http://schemas.microsoft.com/office/powerpoint/2010/main" val="29304849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C63E3130-0D4D-4171-92C7-9A4AB1DB3A7C}"/>
              </a:ext>
            </a:extLst>
          </p:cNvPr>
          <p:cNvSpPr>
            <a:spLocks noGrp="1"/>
          </p:cNvSpPr>
          <p:nvPr>
            <p:ph type="sldNum" sz="quarter" idx="12"/>
          </p:nvPr>
        </p:nvSpPr>
        <p:spPr/>
        <p:txBody>
          <a:bodyPr/>
          <a:lstStyle/>
          <a:p>
            <a:fld id="{49ED03C3-2851-034A-8906-F8AC01D5FB74}" type="slidenum">
              <a:rPr lang="fr-FR" smtClean="0"/>
              <a:t>13</a:t>
            </a:fld>
            <a:endParaRPr lang="fr-FR"/>
          </a:p>
        </p:txBody>
      </p:sp>
      <p:pic>
        <p:nvPicPr>
          <p:cNvPr id="13" name="Image 12">
            <a:extLst>
              <a:ext uri="{FF2B5EF4-FFF2-40B4-BE49-F238E27FC236}">
                <a16:creationId xmlns:a16="http://schemas.microsoft.com/office/drawing/2014/main" id="{20D437D5-69C7-6793-54B5-CDE59ECE8217}"/>
              </a:ext>
            </a:extLst>
          </p:cNvPr>
          <p:cNvPicPr>
            <a:picLocks noChangeAspect="1"/>
          </p:cNvPicPr>
          <p:nvPr/>
        </p:nvPicPr>
        <p:blipFill>
          <a:blip r:embed="rId3"/>
          <a:stretch>
            <a:fillRect/>
          </a:stretch>
        </p:blipFill>
        <p:spPr>
          <a:xfrm>
            <a:off x="0" y="268941"/>
            <a:ext cx="10483850" cy="369332"/>
          </a:xfrm>
          <a:prstGeom prst="rect">
            <a:avLst/>
          </a:prstGeom>
        </p:spPr>
      </p:pic>
      <p:sp>
        <p:nvSpPr>
          <p:cNvPr id="22" name="ZoneTexte 21">
            <a:extLst>
              <a:ext uri="{FF2B5EF4-FFF2-40B4-BE49-F238E27FC236}">
                <a16:creationId xmlns:a16="http://schemas.microsoft.com/office/drawing/2014/main" id="{45D9BCFE-C2FA-E2DC-0659-E57CBABF03A5}"/>
              </a:ext>
            </a:extLst>
          </p:cNvPr>
          <p:cNvSpPr txBox="1"/>
          <p:nvPr/>
        </p:nvSpPr>
        <p:spPr>
          <a:xfrm>
            <a:off x="731820" y="136525"/>
            <a:ext cx="2192716" cy="646331"/>
          </a:xfrm>
          <a:prstGeom prst="rect">
            <a:avLst/>
          </a:prstGeom>
          <a:solidFill>
            <a:schemeClr val="bg1"/>
          </a:solidFill>
        </p:spPr>
        <p:txBody>
          <a:bodyPr wrap="none" rtlCol="0">
            <a:spAutoFit/>
          </a:bodyPr>
          <a:lstStyle/>
          <a:p>
            <a:r>
              <a:rPr lang="fr-FR" sz="3600" b="1" dirty="0"/>
              <a:t>Evaluation</a:t>
            </a:r>
          </a:p>
        </p:txBody>
      </p:sp>
      <p:sp>
        <p:nvSpPr>
          <p:cNvPr id="23" name="ZoneTexte 22">
            <a:extLst>
              <a:ext uri="{FF2B5EF4-FFF2-40B4-BE49-F238E27FC236}">
                <a16:creationId xmlns:a16="http://schemas.microsoft.com/office/drawing/2014/main" id="{F2C33C20-30DB-864C-34EC-D2CBC84483EE}"/>
              </a:ext>
            </a:extLst>
          </p:cNvPr>
          <p:cNvSpPr txBox="1"/>
          <p:nvPr/>
        </p:nvSpPr>
        <p:spPr>
          <a:xfrm>
            <a:off x="10555941" y="268941"/>
            <a:ext cx="1344706" cy="369332"/>
          </a:xfrm>
          <a:prstGeom prst="rect">
            <a:avLst/>
          </a:prstGeom>
          <a:gradFill flip="none" rotWithShape="1">
            <a:gsLst>
              <a:gs pos="0">
                <a:schemeClr val="accent5">
                  <a:lumMod val="60000"/>
                  <a:lumOff val="40000"/>
                </a:schemeClr>
              </a:gs>
              <a:gs pos="35000">
                <a:schemeClr val="accent4">
                  <a:lumMod val="0"/>
                  <a:lumOff val="100000"/>
                </a:schemeClr>
              </a:gs>
              <a:gs pos="100000">
                <a:schemeClr val="accent4">
                  <a:lumMod val="100000"/>
                </a:schemeClr>
              </a:gs>
            </a:gsLst>
            <a:path path="circle">
              <a:fillToRect l="50000" t="-80000" r="50000" b="180000"/>
            </a:path>
            <a:tileRect/>
          </a:gradFill>
        </p:spPr>
        <p:txBody>
          <a:bodyPr wrap="square" rtlCol="0">
            <a:spAutoFit/>
          </a:bodyPr>
          <a:lstStyle/>
          <a:p>
            <a:pPr algn="ctr"/>
            <a:r>
              <a:rPr lang="fr-FR" dirty="0"/>
              <a:t>Partie 3</a:t>
            </a:r>
          </a:p>
        </p:txBody>
      </p:sp>
      <p:sp>
        <p:nvSpPr>
          <p:cNvPr id="7" name="ZoneTexte 6">
            <a:extLst>
              <a:ext uri="{FF2B5EF4-FFF2-40B4-BE49-F238E27FC236}">
                <a16:creationId xmlns:a16="http://schemas.microsoft.com/office/drawing/2014/main" id="{E550434A-BBA0-EA22-A853-35CD36AD5135}"/>
              </a:ext>
            </a:extLst>
          </p:cNvPr>
          <p:cNvSpPr txBox="1"/>
          <p:nvPr/>
        </p:nvSpPr>
        <p:spPr>
          <a:xfrm>
            <a:off x="3093064" y="770689"/>
            <a:ext cx="7462877" cy="369332"/>
          </a:xfrm>
          <a:prstGeom prst="rect">
            <a:avLst/>
          </a:prstGeom>
          <a:noFill/>
        </p:spPr>
        <p:txBody>
          <a:bodyPr wrap="none" rtlCol="0">
            <a:spAutoFit/>
          </a:bodyPr>
          <a:lstStyle/>
          <a:p>
            <a:r>
              <a:rPr lang="fr-FR" dirty="0"/>
              <a:t>On fait les premières réponses ensemble, ensuite c’est à vous de compléter …</a:t>
            </a:r>
          </a:p>
        </p:txBody>
      </p:sp>
      <p:pic>
        <p:nvPicPr>
          <p:cNvPr id="5" name="Image 4">
            <a:extLst>
              <a:ext uri="{FF2B5EF4-FFF2-40B4-BE49-F238E27FC236}">
                <a16:creationId xmlns:a16="http://schemas.microsoft.com/office/drawing/2014/main" id="{7E451FC2-F3D6-519B-DE65-22888252363A}"/>
              </a:ext>
            </a:extLst>
          </p:cNvPr>
          <p:cNvPicPr>
            <a:picLocks noChangeAspect="1"/>
          </p:cNvPicPr>
          <p:nvPr/>
        </p:nvPicPr>
        <p:blipFill>
          <a:blip r:embed="rId4"/>
          <a:stretch>
            <a:fillRect/>
          </a:stretch>
        </p:blipFill>
        <p:spPr>
          <a:xfrm>
            <a:off x="963906" y="2238245"/>
            <a:ext cx="10744669" cy="2785018"/>
          </a:xfrm>
          <a:prstGeom prst="rect">
            <a:avLst/>
          </a:prstGeom>
        </p:spPr>
      </p:pic>
    </p:spTree>
    <p:extLst>
      <p:ext uri="{BB962C8B-B14F-4D97-AF65-F5344CB8AC3E}">
        <p14:creationId xmlns:p14="http://schemas.microsoft.com/office/powerpoint/2010/main" val="20680876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C63E3130-0D4D-4171-92C7-9A4AB1DB3A7C}"/>
              </a:ext>
            </a:extLst>
          </p:cNvPr>
          <p:cNvSpPr>
            <a:spLocks noGrp="1"/>
          </p:cNvSpPr>
          <p:nvPr>
            <p:ph type="sldNum" sz="quarter" idx="12"/>
          </p:nvPr>
        </p:nvSpPr>
        <p:spPr/>
        <p:txBody>
          <a:bodyPr/>
          <a:lstStyle/>
          <a:p>
            <a:fld id="{49ED03C3-2851-034A-8906-F8AC01D5FB74}" type="slidenum">
              <a:rPr lang="fr-FR" smtClean="0"/>
              <a:t>14</a:t>
            </a:fld>
            <a:endParaRPr lang="fr-FR"/>
          </a:p>
        </p:txBody>
      </p:sp>
      <p:pic>
        <p:nvPicPr>
          <p:cNvPr id="13" name="Image 12">
            <a:extLst>
              <a:ext uri="{FF2B5EF4-FFF2-40B4-BE49-F238E27FC236}">
                <a16:creationId xmlns:a16="http://schemas.microsoft.com/office/drawing/2014/main" id="{20D437D5-69C7-6793-54B5-CDE59ECE8217}"/>
              </a:ext>
            </a:extLst>
          </p:cNvPr>
          <p:cNvPicPr>
            <a:picLocks noChangeAspect="1"/>
          </p:cNvPicPr>
          <p:nvPr/>
        </p:nvPicPr>
        <p:blipFill>
          <a:blip r:embed="rId3"/>
          <a:stretch>
            <a:fillRect/>
          </a:stretch>
        </p:blipFill>
        <p:spPr>
          <a:xfrm>
            <a:off x="0" y="268941"/>
            <a:ext cx="10483850" cy="369332"/>
          </a:xfrm>
          <a:prstGeom prst="rect">
            <a:avLst/>
          </a:prstGeom>
        </p:spPr>
      </p:pic>
      <p:sp>
        <p:nvSpPr>
          <p:cNvPr id="22" name="ZoneTexte 21">
            <a:extLst>
              <a:ext uri="{FF2B5EF4-FFF2-40B4-BE49-F238E27FC236}">
                <a16:creationId xmlns:a16="http://schemas.microsoft.com/office/drawing/2014/main" id="{45D9BCFE-C2FA-E2DC-0659-E57CBABF03A5}"/>
              </a:ext>
            </a:extLst>
          </p:cNvPr>
          <p:cNvSpPr txBox="1"/>
          <p:nvPr/>
        </p:nvSpPr>
        <p:spPr>
          <a:xfrm>
            <a:off x="731820" y="136525"/>
            <a:ext cx="2192716" cy="646331"/>
          </a:xfrm>
          <a:prstGeom prst="rect">
            <a:avLst/>
          </a:prstGeom>
          <a:solidFill>
            <a:schemeClr val="bg1"/>
          </a:solidFill>
        </p:spPr>
        <p:txBody>
          <a:bodyPr wrap="none" rtlCol="0">
            <a:spAutoFit/>
          </a:bodyPr>
          <a:lstStyle/>
          <a:p>
            <a:r>
              <a:rPr lang="fr-FR" sz="3600" b="1" dirty="0"/>
              <a:t>Evaluation</a:t>
            </a:r>
          </a:p>
        </p:txBody>
      </p:sp>
      <p:sp>
        <p:nvSpPr>
          <p:cNvPr id="23" name="ZoneTexte 22">
            <a:extLst>
              <a:ext uri="{FF2B5EF4-FFF2-40B4-BE49-F238E27FC236}">
                <a16:creationId xmlns:a16="http://schemas.microsoft.com/office/drawing/2014/main" id="{F2C33C20-30DB-864C-34EC-D2CBC84483EE}"/>
              </a:ext>
            </a:extLst>
          </p:cNvPr>
          <p:cNvSpPr txBox="1"/>
          <p:nvPr/>
        </p:nvSpPr>
        <p:spPr>
          <a:xfrm>
            <a:off x="10555941" y="268941"/>
            <a:ext cx="1344706" cy="369332"/>
          </a:xfrm>
          <a:prstGeom prst="rect">
            <a:avLst/>
          </a:prstGeom>
          <a:gradFill flip="none" rotWithShape="1">
            <a:gsLst>
              <a:gs pos="0">
                <a:schemeClr val="accent5">
                  <a:lumMod val="60000"/>
                  <a:lumOff val="40000"/>
                </a:schemeClr>
              </a:gs>
              <a:gs pos="35000">
                <a:schemeClr val="accent4">
                  <a:lumMod val="0"/>
                  <a:lumOff val="100000"/>
                </a:schemeClr>
              </a:gs>
              <a:gs pos="100000">
                <a:schemeClr val="accent4">
                  <a:lumMod val="100000"/>
                </a:schemeClr>
              </a:gs>
            </a:gsLst>
            <a:path path="circle">
              <a:fillToRect l="50000" t="-80000" r="50000" b="180000"/>
            </a:path>
            <a:tileRect/>
          </a:gradFill>
        </p:spPr>
        <p:txBody>
          <a:bodyPr wrap="square" rtlCol="0">
            <a:spAutoFit/>
          </a:bodyPr>
          <a:lstStyle/>
          <a:p>
            <a:pPr algn="ctr"/>
            <a:r>
              <a:rPr lang="fr-FR" dirty="0"/>
              <a:t>Partie 3</a:t>
            </a:r>
          </a:p>
        </p:txBody>
      </p:sp>
      <p:sp>
        <p:nvSpPr>
          <p:cNvPr id="7" name="ZoneTexte 6">
            <a:extLst>
              <a:ext uri="{FF2B5EF4-FFF2-40B4-BE49-F238E27FC236}">
                <a16:creationId xmlns:a16="http://schemas.microsoft.com/office/drawing/2014/main" id="{E550434A-BBA0-EA22-A853-35CD36AD5135}"/>
              </a:ext>
            </a:extLst>
          </p:cNvPr>
          <p:cNvSpPr txBox="1"/>
          <p:nvPr/>
        </p:nvSpPr>
        <p:spPr>
          <a:xfrm>
            <a:off x="3093064" y="770689"/>
            <a:ext cx="7462877" cy="369332"/>
          </a:xfrm>
          <a:prstGeom prst="rect">
            <a:avLst/>
          </a:prstGeom>
          <a:noFill/>
        </p:spPr>
        <p:txBody>
          <a:bodyPr wrap="none" rtlCol="0">
            <a:spAutoFit/>
          </a:bodyPr>
          <a:lstStyle/>
          <a:p>
            <a:r>
              <a:rPr lang="fr-FR" dirty="0"/>
              <a:t>On fait les premières réponses ensemble, ensuite c’est à vous de compléter …</a:t>
            </a:r>
          </a:p>
        </p:txBody>
      </p:sp>
      <p:pic>
        <p:nvPicPr>
          <p:cNvPr id="5" name="Image 4">
            <a:extLst>
              <a:ext uri="{FF2B5EF4-FFF2-40B4-BE49-F238E27FC236}">
                <a16:creationId xmlns:a16="http://schemas.microsoft.com/office/drawing/2014/main" id="{2EA37ACE-AE94-1F89-489E-43D091ABFC21}"/>
              </a:ext>
            </a:extLst>
          </p:cNvPr>
          <p:cNvPicPr>
            <a:picLocks noChangeAspect="1"/>
          </p:cNvPicPr>
          <p:nvPr/>
        </p:nvPicPr>
        <p:blipFill rotWithShape="1">
          <a:blip r:embed="rId4"/>
          <a:srcRect t="2819"/>
          <a:stretch/>
        </p:blipFill>
        <p:spPr>
          <a:xfrm>
            <a:off x="464701" y="2315689"/>
            <a:ext cx="11262597" cy="2814452"/>
          </a:xfrm>
          <a:prstGeom prst="rect">
            <a:avLst/>
          </a:prstGeom>
        </p:spPr>
      </p:pic>
      <p:sp>
        <p:nvSpPr>
          <p:cNvPr id="6" name="ZoneTexte 5">
            <a:extLst>
              <a:ext uri="{FF2B5EF4-FFF2-40B4-BE49-F238E27FC236}">
                <a16:creationId xmlns:a16="http://schemas.microsoft.com/office/drawing/2014/main" id="{259EB6B9-31CC-BDE8-B88E-7BAA24AC8421}"/>
              </a:ext>
            </a:extLst>
          </p:cNvPr>
          <p:cNvSpPr txBox="1"/>
          <p:nvPr/>
        </p:nvSpPr>
        <p:spPr>
          <a:xfrm>
            <a:off x="4235533" y="6033862"/>
            <a:ext cx="824265" cy="369332"/>
          </a:xfrm>
          <a:prstGeom prst="rect">
            <a:avLst/>
          </a:prstGeom>
          <a:noFill/>
        </p:spPr>
        <p:txBody>
          <a:bodyPr wrap="none" rtlCol="0">
            <a:spAutoFit/>
          </a:bodyPr>
          <a:lstStyle/>
          <a:p>
            <a:r>
              <a:rPr lang="fr-FR" dirty="0">
                <a:solidFill>
                  <a:srgbClr val="FF0000"/>
                </a:solidFill>
              </a:rPr>
              <a:t>liquide</a:t>
            </a:r>
          </a:p>
        </p:txBody>
      </p:sp>
      <p:sp>
        <p:nvSpPr>
          <p:cNvPr id="8" name="ZoneTexte 7">
            <a:extLst>
              <a:ext uri="{FF2B5EF4-FFF2-40B4-BE49-F238E27FC236}">
                <a16:creationId xmlns:a16="http://schemas.microsoft.com/office/drawing/2014/main" id="{0AB9B097-CEDC-5038-CA6F-2D87A831BC82}"/>
              </a:ext>
            </a:extLst>
          </p:cNvPr>
          <p:cNvSpPr txBox="1"/>
          <p:nvPr/>
        </p:nvSpPr>
        <p:spPr>
          <a:xfrm>
            <a:off x="2988779" y="5664530"/>
            <a:ext cx="1399229" cy="369332"/>
          </a:xfrm>
          <a:prstGeom prst="rect">
            <a:avLst/>
          </a:prstGeom>
          <a:noFill/>
        </p:spPr>
        <p:txBody>
          <a:bodyPr wrap="none" rtlCol="0">
            <a:spAutoFit/>
          </a:bodyPr>
          <a:lstStyle/>
          <a:p>
            <a:r>
              <a:rPr lang="fr-FR" dirty="0">
                <a:solidFill>
                  <a:srgbClr val="FF0000"/>
                </a:solidFill>
              </a:rPr>
              <a:t>vapeur d’eau</a:t>
            </a:r>
          </a:p>
        </p:txBody>
      </p:sp>
      <p:sp>
        <p:nvSpPr>
          <p:cNvPr id="9" name="ZoneTexte 8">
            <a:extLst>
              <a:ext uri="{FF2B5EF4-FFF2-40B4-BE49-F238E27FC236}">
                <a16:creationId xmlns:a16="http://schemas.microsoft.com/office/drawing/2014/main" id="{1960F8E5-A1F5-6012-661A-C8E91D2E5CA5}"/>
              </a:ext>
            </a:extLst>
          </p:cNvPr>
          <p:cNvSpPr txBox="1"/>
          <p:nvPr/>
        </p:nvSpPr>
        <p:spPr>
          <a:xfrm>
            <a:off x="5241925" y="5808231"/>
            <a:ext cx="1875322" cy="369332"/>
          </a:xfrm>
          <a:prstGeom prst="rect">
            <a:avLst/>
          </a:prstGeom>
          <a:noFill/>
        </p:spPr>
        <p:txBody>
          <a:bodyPr wrap="none" rtlCol="0">
            <a:spAutoFit/>
          </a:bodyPr>
          <a:lstStyle/>
          <a:p>
            <a:r>
              <a:rPr lang="fr-FR" dirty="0">
                <a:solidFill>
                  <a:srgbClr val="FF0000"/>
                </a:solidFill>
              </a:rPr>
              <a:t>évaporation d’eau</a:t>
            </a:r>
          </a:p>
        </p:txBody>
      </p:sp>
      <p:sp>
        <p:nvSpPr>
          <p:cNvPr id="10" name="ZoneTexte 9">
            <a:extLst>
              <a:ext uri="{FF2B5EF4-FFF2-40B4-BE49-F238E27FC236}">
                <a16:creationId xmlns:a16="http://schemas.microsoft.com/office/drawing/2014/main" id="{CA731872-863E-1323-138A-223690FEDF83}"/>
              </a:ext>
            </a:extLst>
          </p:cNvPr>
          <p:cNvSpPr txBox="1"/>
          <p:nvPr/>
        </p:nvSpPr>
        <p:spPr>
          <a:xfrm>
            <a:off x="7956468" y="5849196"/>
            <a:ext cx="1088439" cy="369332"/>
          </a:xfrm>
          <a:prstGeom prst="rect">
            <a:avLst/>
          </a:prstGeom>
          <a:noFill/>
        </p:spPr>
        <p:txBody>
          <a:bodyPr wrap="none" rtlCol="0">
            <a:spAutoFit/>
          </a:bodyPr>
          <a:lstStyle/>
          <a:p>
            <a:r>
              <a:rPr lang="fr-FR" dirty="0">
                <a:solidFill>
                  <a:srgbClr val="FF0000"/>
                </a:solidFill>
              </a:rPr>
              <a:t>condense</a:t>
            </a:r>
          </a:p>
        </p:txBody>
      </p:sp>
      <p:sp>
        <p:nvSpPr>
          <p:cNvPr id="11" name="ZoneTexte 10">
            <a:extLst>
              <a:ext uri="{FF2B5EF4-FFF2-40B4-BE49-F238E27FC236}">
                <a16:creationId xmlns:a16="http://schemas.microsoft.com/office/drawing/2014/main" id="{C70D9549-D1C8-6E8C-CF19-F2E6B4E1E95F}"/>
              </a:ext>
            </a:extLst>
          </p:cNvPr>
          <p:cNvSpPr txBox="1"/>
          <p:nvPr/>
        </p:nvSpPr>
        <p:spPr>
          <a:xfrm>
            <a:off x="7217904" y="5526708"/>
            <a:ext cx="851195" cy="369332"/>
          </a:xfrm>
          <a:prstGeom prst="rect">
            <a:avLst/>
          </a:prstGeom>
          <a:noFill/>
        </p:spPr>
        <p:txBody>
          <a:bodyPr wrap="none" rtlCol="0">
            <a:spAutoFit/>
          </a:bodyPr>
          <a:lstStyle/>
          <a:p>
            <a:r>
              <a:rPr lang="fr-FR" dirty="0">
                <a:solidFill>
                  <a:srgbClr val="FF0000"/>
                </a:solidFill>
              </a:rPr>
              <a:t>nuages</a:t>
            </a:r>
          </a:p>
        </p:txBody>
      </p:sp>
      <p:sp>
        <p:nvSpPr>
          <p:cNvPr id="12" name="ZoneTexte 11">
            <a:extLst>
              <a:ext uri="{FF2B5EF4-FFF2-40B4-BE49-F238E27FC236}">
                <a16:creationId xmlns:a16="http://schemas.microsoft.com/office/drawing/2014/main" id="{316A9474-7058-1C1B-D335-6530EDAE549F}"/>
              </a:ext>
            </a:extLst>
          </p:cNvPr>
          <p:cNvSpPr txBox="1"/>
          <p:nvPr/>
        </p:nvSpPr>
        <p:spPr>
          <a:xfrm>
            <a:off x="1877961" y="5487985"/>
            <a:ext cx="851195" cy="369332"/>
          </a:xfrm>
          <a:prstGeom prst="rect">
            <a:avLst/>
          </a:prstGeom>
          <a:noFill/>
        </p:spPr>
        <p:txBody>
          <a:bodyPr wrap="none" rtlCol="0">
            <a:spAutoFit/>
          </a:bodyPr>
          <a:lstStyle/>
          <a:p>
            <a:r>
              <a:rPr lang="fr-FR" dirty="0">
                <a:solidFill>
                  <a:srgbClr val="FF0000"/>
                </a:solidFill>
              </a:rPr>
              <a:t>nuages</a:t>
            </a:r>
          </a:p>
        </p:txBody>
      </p:sp>
      <p:sp>
        <p:nvSpPr>
          <p:cNvPr id="14" name="ZoneTexte 13">
            <a:extLst>
              <a:ext uri="{FF2B5EF4-FFF2-40B4-BE49-F238E27FC236}">
                <a16:creationId xmlns:a16="http://schemas.microsoft.com/office/drawing/2014/main" id="{7616DA7F-5DFC-A686-069D-6F0711BC7711}"/>
              </a:ext>
            </a:extLst>
          </p:cNvPr>
          <p:cNvSpPr txBox="1"/>
          <p:nvPr/>
        </p:nvSpPr>
        <p:spPr>
          <a:xfrm>
            <a:off x="9716049" y="5736979"/>
            <a:ext cx="649537" cy="369332"/>
          </a:xfrm>
          <a:prstGeom prst="rect">
            <a:avLst/>
          </a:prstGeom>
          <a:noFill/>
        </p:spPr>
        <p:txBody>
          <a:bodyPr wrap="none" rtlCol="0">
            <a:spAutoFit/>
          </a:bodyPr>
          <a:lstStyle/>
          <a:p>
            <a:r>
              <a:rPr lang="fr-FR" dirty="0">
                <a:solidFill>
                  <a:srgbClr val="FF0000"/>
                </a:solidFill>
              </a:rPr>
              <a:t>pluie</a:t>
            </a:r>
          </a:p>
        </p:txBody>
      </p:sp>
      <p:sp>
        <p:nvSpPr>
          <p:cNvPr id="15" name="ZoneTexte 14">
            <a:extLst>
              <a:ext uri="{FF2B5EF4-FFF2-40B4-BE49-F238E27FC236}">
                <a16:creationId xmlns:a16="http://schemas.microsoft.com/office/drawing/2014/main" id="{D6303ADA-6358-B2F4-160A-54C36ED4E8FC}"/>
              </a:ext>
            </a:extLst>
          </p:cNvPr>
          <p:cNvSpPr txBox="1"/>
          <p:nvPr/>
        </p:nvSpPr>
        <p:spPr>
          <a:xfrm>
            <a:off x="8796181" y="5475183"/>
            <a:ext cx="697307" cy="369332"/>
          </a:xfrm>
          <a:prstGeom prst="rect">
            <a:avLst/>
          </a:prstGeom>
          <a:noFill/>
        </p:spPr>
        <p:txBody>
          <a:bodyPr wrap="none" rtlCol="0">
            <a:spAutoFit/>
          </a:bodyPr>
          <a:lstStyle/>
          <a:p>
            <a:r>
              <a:rPr lang="fr-FR" dirty="0">
                <a:solidFill>
                  <a:srgbClr val="FF0000"/>
                </a:solidFill>
              </a:rPr>
              <a:t>neige</a:t>
            </a:r>
          </a:p>
        </p:txBody>
      </p:sp>
      <p:sp>
        <p:nvSpPr>
          <p:cNvPr id="16" name="ZoneTexte 15">
            <a:extLst>
              <a:ext uri="{FF2B5EF4-FFF2-40B4-BE49-F238E27FC236}">
                <a16:creationId xmlns:a16="http://schemas.microsoft.com/office/drawing/2014/main" id="{A21F174B-3B68-EC31-8DDA-66F444D9F8F3}"/>
              </a:ext>
            </a:extLst>
          </p:cNvPr>
          <p:cNvSpPr txBox="1"/>
          <p:nvPr/>
        </p:nvSpPr>
        <p:spPr>
          <a:xfrm>
            <a:off x="1240142" y="5849196"/>
            <a:ext cx="649793" cy="369332"/>
          </a:xfrm>
          <a:prstGeom prst="rect">
            <a:avLst/>
          </a:prstGeom>
          <a:noFill/>
        </p:spPr>
        <p:txBody>
          <a:bodyPr wrap="none" rtlCol="0">
            <a:spAutoFit/>
          </a:bodyPr>
          <a:lstStyle/>
          <a:p>
            <a:r>
              <a:rPr lang="fr-FR" dirty="0">
                <a:solidFill>
                  <a:srgbClr val="FF0000"/>
                </a:solidFill>
              </a:rPr>
              <a:t>cycle</a:t>
            </a:r>
          </a:p>
        </p:txBody>
      </p:sp>
    </p:spTree>
    <p:extLst>
      <p:ext uri="{BB962C8B-B14F-4D97-AF65-F5344CB8AC3E}">
        <p14:creationId xmlns:p14="http://schemas.microsoft.com/office/powerpoint/2010/main" val="3040994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P spid="10" grpId="0"/>
      <p:bldP spid="11" grpId="0"/>
      <p:bldP spid="12" grpId="0"/>
      <p:bldP spid="14" grpId="0"/>
      <p:bldP spid="15" grpId="0"/>
      <p:bldP spid="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5D0E6BC-9B61-F20B-697D-CFBFFC4D678B}"/>
              </a:ext>
            </a:extLst>
          </p:cNvPr>
          <p:cNvSpPr>
            <a:spLocks noGrp="1"/>
          </p:cNvSpPr>
          <p:nvPr>
            <p:ph type="title"/>
          </p:nvPr>
        </p:nvSpPr>
        <p:spPr>
          <a:xfrm>
            <a:off x="6297637" y="2537616"/>
            <a:ext cx="2743200" cy="1325563"/>
          </a:xfrm>
        </p:spPr>
        <p:txBody>
          <a:bodyPr>
            <a:normAutofit/>
          </a:bodyPr>
          <a:lstStyle/>
          <a:p>
            <a:pPr algn="ctr"/>
            <a:r>
              <a:rPr lang="fr-FR" sz="8800" b="1" dirty="0"/>
              <a:t>Fin</a:t>
            </a:r>
          </a:p>
        </p:txBody>
      </p:sp>
      <p:sp>
        <p:nvSpPr>
          <p:cNvPr id="4" name="Espace réservé du numéro de diapositive 3">
            <a:extLst>
              <a:ext uri="{FF2B5EF4-FFF2-40B4-BE49-F238E27FC236}">
                <a16:creationId xmlns:a16="http://schemas.microsoft.com/office/drawing/2014/main" id="{A0758255-D34B-9682-F61B-D30851EF0A4A}"/>
              </a:ext>
            </a:extLst>
          </p:cNvPr>
          <p:cNvSpPr>
            <a:spLocks noGrp="1"/>
          </p:cNvSpPr>
          <p:nvPr>
            <p:ph type="sldNum" sz="quarter" idx="12"/>
          </p:nvPr>
        </p:nvSpPr>
        <p:spPr/>
        <p:txBody>
          <a:bodyPr/>
          <a:lstStyle/>
          <a:p>
            <a:fld id="{49ED03C3-2851-034A-8906-F8AC01D5FB74}" type="slidenum">
              <a:rPr lang="fr-FR" smtClean="0"/>
              <a:t>15</a:t>
            </a:fld>
            <a:endParaRPr lang="fr-FR"/>
          </a:p>
        </p:txBody>
      </p:sp>
      <p:pic>
        <p:nvPicPr>
          <p:cNvPr id="3" name="Image 2">
            <a:extLst>
              <a:ext uri="{FF2B5EF4-FFF2-40B4-BE49-F238E27FC236}">
                <a16:creationId xmlns:a16="http://schemas.microsoft.com/office/drawing/2014/main" id="{CC17BA95-581D-78C8-5448-23B2671BC321}"/>
              </a:ext>
            </a:extLst>
          </p:cNvPr>
          <p:cNvPicPr>
            <a:picLocks noChangeAspect="1"/>
          </p:cNvPicPr>
          <p:nvPr/>
        </p:nvPicPr>
        <p:blipFill rotWithShape="1">
          <a:blip r:embed="rId2"/>
          <a:srcRect l="-13717"/>
          <a:stretch/>
        </p:blipFill>
        <p:spPr>
          <a:xfrm>
            <a:off x="1790458" y="1154508"/>
            <a:ext cx="5314003" cy="4091781"/>
          </a:xfrm>
          <a:prstGeom prst="rect">
            <a:avLst/>
          </a:prstGeom>
        </p:spPr>
      </p:pic>
    </p:spTree>
    <p:extLst>
      <p:ext uri="{BB962C8B-B14F-4D97-AF65-F5344CB8AC3E}">
        <p14:creationId xmlns:p14="http://schemas.microsoft.com/office/powerpoint/2010/main" val="4999213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ZoneTexte 13">
            <a:extLst>
              <a:ext uri="{FF2B5EF4-FFF2-40B4-BE49-F238E27FC236}">
                <a16:creationId xmlns:a16="http://schemas.microsoft.com/office/drawing/2014/main" id="{B7B477EC-B6C2-F5AB-81F6-028F8B164381}"/>
              </a:ext>
            </a:extLst>
          </p:cNvPr>
          <p:cNvSpPr txBox="1"/>
          <p:nvPr/>
        </p:nvSpPr>
        <p:spPr>
          <a:xfrm>
            <a:off x="10555941" y="268941"/>
            <a:ext cx="1344706" cy="369332"/>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ctr"/>
            <a:r>
              <a:rPr lang="fr-FR" dirty="0"/>
              <a:t>Partie 1</a:t>
            </a:r>
          </a:p>
        </p:txBody>
      </p:sp>
      <p:sp>
        <p:nvSpPr>
          <p:cNvPr id="4" name="Espace réservé du numéro de diapositive 3">
            <a:extLst>
              <a:ext uri="{FF2B5EF4-FFF2-40B4-BE49-F238E27FC236}">
                <a16:creationId xmlns:a16="http://schemas.microsoft.com/office/drawing/2014/main" id="{C63E3130-0D4D-4171-92C7-9A4AB1DB3A7C}"/>
              </a:ext>
            </a:extLst>
          </p:cNvPr>
          <p:cNvSpPr>
            <a:spLocks noGrp="1"/>
          </p:cNvSpPr>
          <p:nvPr>
            <p:ph type="sldNum" sz="quarter" idx="12"/>
          </p:nvPr>
        </p:nvSpPr>
        <p:spPr/>
        <p:txBody>
          <a:bodyPr/>
          <a:lstStyle/>
          <a:p>
            <a:fld id="{49ED03C3-2851-034A-8906-F8AC01D5FB74}" type="slidenum">
              <a:rPr lang="fr-FR" smtClean="0"/>
              <a:t>1</a:t>
            </a:fld>
            <a:endParaRPr lang="fr-FR"/>
          </a:p>
        </p:txBody>
      </p:sp>
      <p:pic>
        <p:nvPicPr>
          <p:cNvPr id="13" name="Image 12">
            <a:extLst>
              <a:ext uri="{FF2B5EF4-FFF2-40B4-BE49-F238E27FC236}">
                <a16:creationId xmlns:a16="http://schemas.microsoft.com/office/drawing/2014/main" id="{20D437D5-69C7-6793-54B5-CDE59ECE8217}"/>
              </a:ext>
            </a:extLst>
          </p:cNvPr>
          <p:cNvPicPr>
            <a:picLocks noChangeAspect="1"/>
          </p:cNvPicPr>
          <p:nvPr/>
        </p:nvPicPr>
        <p:blipFill>
          <a:blip r:embed="rId3"/>
          <a:stretch>
            <a:fillRect/>
          </a:stretch>
        </p:blipFill>
        <p:spPr>
          <a:xfrm>
            <a:off x="0" y="268941"/>
            <a:ext cx="10483850" cy="369332"/>
          </a:xfrm>
          <a:prstGeom prst="rect">
            <a:avLst/>
          </a:prstGeom>
        </p:spPr>
      </p:pic>
      <p:sp>
        <p:nvSpPr>
          <p:cNvPr id="12" name="ZoneTexte 11">
            <a:extLst>
              <a:ext uri="{FF2B5EF4-FFF2-40B4-BE49-F238E27FC236}">
                <a16:creationId xmlns:a16="http://schemas.microsoft.com/office/drawing/2014/main" id="{112D867E-4565-6FD4-61E2-D17E8879B211}"/>
              </a:ext>
            </a:extLst>
          </p:cNvPr>
          <p:cNvSpPr txBox="1"/>
          <p:nvPr/>
        </p:nvSpPr>
        <p:spPr>
          <a:xfrm>
            <a:off x="802158" y="130441"/>
            <a:ext cx="5453929" cy="646331"/>
          </a:xfrm>
          <a:prstGeom prst="rect">
            <a:avLst/>
          </a:prstGeom>
          <a:solidFill>
            <a:schemeClr val="bg1"/>
          </a:solidFill>
        </p:spPr>
        <p:txBody>
          <a:bodyPr wrap="none" rtlCol="0">
            <a:spAutoFit/>
          </a:bodyPr>
          <a:lstStyle/>
          <a:p>
            <a:r>
              <a:rPr lang="fr-FR" sz="3600" b="1" dirty="0"/>
              <a:t>Les trois états de la matière</a:t>
            </a:r>
          </a:p>
        </p:txBody>
      </p:sp>
      <p:sp>
        <p:nvSpPr>
          <p:cNvPr id="3" name="Rectangle 1">
            <a:extLst>
              <a:ext uri="{FF2B5EF4-FFF2-40B4-BE49-F238E27FC236}">
                <a16:creationId xmlns:a16="http://schemas.microsoft.com/office/drawing/2014/main" id="{4CF61174-A908-872E-724A-21AD46C90BC4}"/>
              </a:ext>
            </a:extLst>
          </p:cNvPr>
          <p:cNvSpPr>
            <a:spLocks noChangeArrowheads="1"/>
          </p:cNvSpPr>
          <p:nvPr/>
        </p:nvSpPr>
        <p:spPr bwMode="auto">
          <a:xfrm>
            <a:off x="966354" y="2502322"/>
            <a:ext cx="10370147" cy="25391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5900" b="0" i="0" u="none" strike="noStrike" cap="none" normalizeH="0" baseline="0" dirty="0">
                <a:ln>
                  <a:noFill/>
                </a:ln>
                <a:solidFill>
                  <a:schemeClr val="tx1"/>
                </a:solidFill>
                <a:effectLst/>
                <a:latin typeface="Arial" panose="020B0604020202020204" pitchFamily="34" charset="0"/>
              </a:rPr>
              <a:t>                  </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7" name="ZoneTexte 6">
            <a:extLst>
              <a:ext uri="{FF2B5EF4-FFF2-40B4-BE49-F238E27FC236}">
                <a16:creationId xmlns:a16="http://schemas.microsoft.com/office/drawing/2014/main" id="{21E6DE6A-BB2F-E3EF-175A-C12CFE399DBC}"/>
              </a:ext>
            </a:extLst>
          </p:cNvPr>
          <p:cNvSpPr txBox="1"/>
          <p:nvPr/>
        </p:nvSpPr>
        <p:spPr>
          <a:xfrm>
            <a:off x="966354" y="1473199"/>
            <a:ext cx="2684646" cy="523220"/>
          </a:xfrm>
          <a:prstGeom prst="rect">
            <a:avLst/>
          </a:prstGeom>
          <a:noFill/>
        </p:spPr>
        <p:txBody>
          <a:bodyPr wrap="none" rtlCol="0">
            <a:spAutoFit/>
          </a:bodyPr>
          <a:lstStyle/>
          <a:p>
            <a:r>
              <a:rPr lang="fr-FR" sz="2800" dirty="0"/>
              <a:t>Souvenez-vous …</a:t>
            </a:r>
          </a:p>
        </p:txBody>
      </p:sp>
      <p:sp>
        <p:nvSpPr>
          <p:cNvPr id="8" name="ZoneTexte 7">
            <a:extLst>
              <a:ext uri="{FF2B5EF4-FFF2-40B4-BE49-F238E27FC236}">
                <a16:creationId xmlns:a16="http://schemas.microsoft.com/office/drawing/2014/main" id="{47C0B9CC-9655-E916-AFE3-D49F0C66507C}"/>
              </a:ext>
            </a:extLst>
          </p:cNvPr>
          <p:cNvSpPr txBox="1"/>
          <p:nvPr/>
        </p:nvSpPr>
        <p:spPr>
          <a:xfrm>
            <a:off x="8607136" y="1470889"/>
            <a:ext cx="2291012" cy="523220"/>
          </a:xfrm>
          <a:prstGeom prst="rect">
            <a:avLst/>
          </a:prstGeom>
          <a:noFill/>
        </p:spPr>
        <p:txBody>
          <a:bodyPr wrap="none" rtlCol="0">
            <a:spAutoFit/>
          </a:bodyPr>
          <a:lstStyle/>
          <a:p>
            <a:r>
              <a:rPr lang="fr-FR" sz="2800" dirty="0"/>
              <a:t>vrai ou faux ?  </a:t>
            </a:r>
          </a:p>
        </p:txBody>
      </p:sp>
      <p:sp>
        <p:nvSpPr>
          <p:cNvPr id="9" name="ZoneTexte 8">
            <a:extLst>
              <a:ext uri="{FF2B5EF4-FFF2-40B4-BE49-F238E27FC236}">
                <a16:creationId xmlns:a16="http://schemas.microsoft.com/office/drawing/2014/main" id="{6FF50FEC-5697-D08F-8623-D1BB59F4B2E2}"/>
              </a:ext>
            </a:extLst>
          </p:cNvPr>
          <p:cNvSpPr txBox="1"/>
          <p:nvPr/>
        </p:nvSpPr>
        <p:spPr>
          <a:xfrm>
            <a:off x="983653" y="2617738"/>
            <a:ext cx="10370147" cy="2308324"/>
          </a:xfrm>
          <a:prstGeom prst="rect">
            <a:avLst/>
          </a:prstGeom>
          <a:noFill/>
        </p:spPr>
        <p:txBody>
          <a:bodyPr wrap="square" rtlCol="0">
            <a:spAutoFit/>
          </a:bodyPr>
          <a:lstStyle/>
          <a:p>
            <a:r>
              <a:rPr lang="fr-FR" sz="2400" dirty="0"/>
              <a:t>1- Le passage de l'état gazeux à l'état liquide est appelé liquéfaction ................ </a:t>
            </a:r>
          </a:p>
          <a:p>
            <a:r>
              <a:rPr lang="fr-FR" sz="2400" dirty="0"/>
              <a:t>2- L'eau occupe 1/4 de la surface de la terre ............. </a:t>
            </a:r>
          </a:p>
          <a:p>
            <a:r>
              <a:rPr lang="fr-FR" sz="2400" dirty="0"/>
              <a:t>3- Le passage de l'état liquide à l'état solide est appelé vaporisation ............. </a:t>
            </a:r>
          </a:p>
          <a:p>
            <a:r>
              <a:rPr lang="fr-FR" sz="2400" dirty="0"/>
              <a:t>4- Dans l’air, les molécules d’eau sont indépendantes ………….</a:t>
            </a:r>
          </a:p>
          <a:p>
            <a:r>
              <a:rPr lang="fr-FR" sz="2400" dirty="0"/>
              <a:t>5- </a:t>
            </a:r>
            <a:r>
              <a:rPr lang="fr-FR" sz="2400" dirty="0">
                <a:effectLst/>
                <a:latin typeface="ArialMT"/>
              </a:rPr>
              <a:t>La quantité́ d’eau sur notre planète reste toujours ta même </a:t>
            </a:r>
            <a:r>
              <a:rPr lang="fr-FR" sz="2400" dirty="0"/>
              <a:t>…………</a:t>
            </a:r>
          </a:p>
          <a:p>
            <a:r>
              <a:rPr lang="fr-FR" sz="2400" dirty="0"/>
              <a:t>6- Un glaçon va fondre à 0° degrés ……………</a:t>
            </a:r>
          </a:p>
        </p:txBody>
      </p:sp>
      <p:sp>
        <p:nvSpPr>
          <p:cNvPr id="2" name="ZoneTexte 1">
            <a:extLst>
              <a:ext uri="{FF2B5EF4-FFF2-40B4-BE49-F238E27FC236}">
                <a16:creationId xmlns:a16="http://schemas.microsoft.com/office/drawing/2014/main" id="{F43888D7-4505-4DC6-6B3A-8890E1B01535}"/>
              </a:ext>
            </a:extLst>
          </p:cNvPr>
          <p:cNvSpPr txBox="1"/>
          <p:nvPr/>
        </p:nvSpPr>
        <p:spPr>
          <a:xfrm>
            <a:off x="9783834" y="2596326"/>
            <a:ext cx="548548" cy="369332"/>
          </a:xfrm>
          <a:prstGeom prst="rect">
            <a:avLst/>
          </a:prstGeom>
          <a:noFill/>
        </p:spPr>
        <p:txBody>
          <a:bodyPr wrap="none" rtlCol="0">
            <a:spAutoFit/>
          </a:bodyPr>
          <a:lstStyle/>
          <a:p>
            <a:r>
              <a:rPr lang="fr-FR" dirty="0"/>
              <a:t>Vrai</a:t>
            </a:r>
          </a:p>
        </p:txBody>
      </p:sp>
      <p:sp>
        <p:nvSpPr>
          <p:cNvPr id="5" name="ZoneTexte 4">
            <a:extLst>
              <a:ext uri="{FF2B5EF4-FFF2-40B4-BE49-F238E27FC236}">
                <a16:creationId xmlns:a16="http://schemas.microsoft.com/office/drawing/2014/main" id="{D3D58350-8203-87D9-263A-68D05F960DF3}"/>
              </a:ext>
            </a:extLst>
          </p:cNvPr>
          <p:cNvSpPr txBox="1"/>
          <p:nvPr/>
        </p:nvSpPr>
        <p:spPr>
          <a:xfrm>
            <a:off x="6801359" y="2991060"/>
            <a:ext cx="615874" cy="369332"/>
          </a:xfrm>
          <a:prstGeom prst="rect">
            <a:avLst/>
          </a:prstGeom>
          <a:noFill/>
        </p:spPr>
        <p:txBody>
          <a:bodyPr wrap="none" rtlCol="0">
            <a:spAutoFit/>
          </a:bodyPr>
          <a:lstStyle/>
          <a:p>
            <a:r>
              <a:rPr lang="fr-FR" dirty="0"/>
              <a:t>Faux</a:t>
            </a:r>
          </a:p>
        </p:txBody>
      </p:sp>
      <p:sp>
        <p:nvSpPr>
          <p:cNvPr id="6" name="ZoneTexte 5">
            <a:extLst>
              <a:ext uri="{FF2B5EF4-FFF2-40B4-BE49-F238E27FC236}">
                <a16:creationId xmlns:a16="http://schemas.microsoft.com/office/drawing/2014/main" id="{BEF69133-A5C9-29A3-A5B8-0A7E014D1671}"/>
              </a:ext>
            </a:extLst>
          </p:cNvPr>
          <p:cNvSpPr txBox="1"/>
          <p:nvPr/>
        </p:nvSpPr>
        <p:spPr>
          <a:xfrm>
            <a:off x="9674263" y="3315244"/>
            <a:ext cx="615874" cy="369332"/>
          </a:xfrm>
          <a:prstGeom prst="rect">
            <a:avLst/>
          </a:prstGeom>
          <a:noFill/>
        </p:spPr>
        <p:txBody>
          <a:bodyPr wrap="none" rtlCol="0">
            <a:spAutoFit/>
          </a:bodyPr>
          <a:lstStyle/>
          <a:p>
            <a:r>
              <a:rPr lang="fr-FR" dirty="0"/>
              <a:t>Faux</a:t>
            </a:r>
          </a:p>
        </p:txBody>
      </p:sp>
      <p:sp>
        <p:nvSpPr>
          <p:cNvPr id="10" name="ZoneTexte 9">
            <a:extLst>
              <a:ext uri="{FF2B5EF4-FFF2-40B4-BE49-F238E27FC236}">
                <a16:creationId xmlns:a16="http://schemas.microsoft.com/office/drawing/2014/main" id="{6164B019-0749-6D9C-7478-DBB955230170}"/>
              </a:ext>
            </a:extLst>
          </p:cNvPr>
          <p:cNvSpPr txBox="1"/>
          <p:nvPr/>
        </p:nvSpPr>
        <p:spPr>
          <a:xfrm>
            <a:off x="7858052" y="3684576"/>
            <a:ext cx="548548" cy="369332"/>
          </a:xfrm>
          <a:prstGeom prst="rect">
            <a:avLst/>
          </a:prstGeom>
          <a:noFill/>
        </p:spPr>
        <p:txBody>
          <a:bodyPr wrap="none" rtlCol="0">
            <a:spAutoFit/>
          </a:bodyPr>
          <a:lstStyle/>
          <a:p>
            <a:r>
              <a:rPr lang="fr-FR" dirty="0"/>
              <a:t>Vrai</a:t>
            </a:r>
          </a:p>
        </p:txBody>
      </p:sp>
      <p:sp>
        <p:nvSpPr>
          <p:cNvPr id="11" name="ZoneTexte 10">
            <a:extLst>
              <a:ext uri="{FF2B5EF4-FFF2-40B4-BE49-F238E27FC236}">
                <a16:creationId xmlns:a16="http://schemas.microsoft.com/office/drawing/2014/main" id="{C19E297C-FA6C-B393-1CCF-C9D2001D0630}"/>
              </a:ext>
            </a:extLst>
          </p:cNvPr>
          <p:cNvSpPr txBox="1"/>
          <p:nvPr/>
        </p:nvSpPr>
        <p:spPr>
          <a:xfrm>
            <a:off x="9506451" y="4050616"/>
            <a:ext cx="548548" cy="369332"/>
          </a:xfrm>
          <a:prstGeom prst="rect">
            <a:avLst/>
          </a:prstGeom>
          <a:noFill/>
        </p:spPr>
        <p:txBody>
          <a:bodyPr wrap="none" rtlCol="0">
            <a:spAutoFit/>
          </a:bodyPr>
          <a:lstStyle/>
          <a:p>
            <a:r>
              <a:rPr lang="fr-FR" dirty="0"/>
              <a:t>Vrai</a:t>
            </a:r>
          </a:p>
        </p:txBody>
      </p:sp>
      <p:sp>
        <p:nvSpPr>
          <p:cNvPr id="15" name="ZoneTexte 14">
            <a:extLst>
              <a:ext uri="{FF2B5EF4-FFF2-40B4-BE49-F238E27FC236}">
                <a16:creationId xmlns:a16="http://schemas.microsoft.com/office/drawing/2014/main" id="{DA702C0E-190C-CCFD-6957-9BDF2C034F76}"/>
              </a:ext>
            </a:extLst>
          </p:cNvPr>
          <p:cNvSpPr txBox="1"/>
          <p:nvPr/>
        </p:nvSpPr>
        <p:spPr>
          <a:xfrm>
            <a:off x="5558198" y="4432372"/>
            <a:ext cx="548548" cy="369332"/>
          </a:xfrm>
          <a:prstGeom prst="rect">
            <a:avLst/>
          </a:prstGeom>
          <a:noFill/>
        </p:spPr>
        <p:txBody>
          <a:bodyPr wrap="none" rtlCol="0">
            <a:spAutoFit/>
          </a:bodyPr>
          <a:lstStyle/>
          <a:p>
            <a:r>
              <a:rPr lang="fr-FR" dirty="0"/>
              <a:t>Vrai</a:t>
            </a:r>
          </a:p>
        </p:txBody>
      </p:sp>
    </p:spTree>
    <p:extLst>
      <p:ext uri="{BB962C8B-B14F-4D97-AF65-F5344CB8AC3E}">
        <p14:creationId xmlns:p14="http://schemas.microsoft.com/office/powerpoint/2010/main" val="677649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10" grpId="0"/>
      <p:bldP spid="11" grpId="0"/>
      <p:bldP spid="1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ZoneTexte 13">
            <a:extLst>
              <a:ext uri="{FF2B5EF4-FFF2-40B4-BE49-F238E27FC236}">
                <a16:creationId xmlns:a16="http://schemas.microsoft.com/office/drawing/2014/main" id="{B7B477EC-B6C2-F5AB-81F6-028F8B164381}"/>
              </a:ext>
            </a:extLst>
          </p:cNvPr>
          <p:cNvSpPr txBox="1"/>
          <p:nvPr/>
        </p:nvSpPr>
        <p:spPr>
          <a:xfrm>
            <a:off x="10555941" y="268941"/>
            <a:ext cx="1344706" cy="369332"/>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ctr"/>
            <a:r>
              <a:rPr lang="fr-FR" dirty="0"/>
              <a:t>Partie 1</a:t>
            </a:r>
          </a:p>
        </p:txBody>
      </p:sp>
      <p:sp>
        <p:nvSpPr>
          <p:cNvPr id="4" name="Espace réservé du numéro de diapositive 3">
            <a:extLst>
              <a:ext uri="{FF2B5EF4-FFF2-40B4-BE49-F238E27FC236}">
                <a16:creationId xmlns:a16="http://schemas.microsoft.com/office/drawing/2014/main" id="{C63E3130-0D4D-4171-92C7-9A4AB1DB3A7C}"/>
              </a:ext>
            </a:extLst>
          </p:cNvPr>
          <p:cNvSpPr>
            <a:spLocks noGrp="1"/>
          </p:cNvSpPr>
          <p:nvPr>
            <p:ph type="sldNum" sz="quarter" idx="12"/>
          </p:nvPr>
        </p:nvSpPr>
        <p:spPr/>
        <p:txBody>
          <a:bodyPr/>
          <a:lstStyle/>
          <a:p>
            <a:fld id="{49ED03C3-2851-034A-8906-F8AC01D5FB74}" type="slidenum">
              <a:rPr lang="fr-FR" smtClean="0"/>
              <a:t>2</a:t>
            </a:fld>
            <a:endParaRPr lang="fr-FR"/>
          </a:p>
        </p:txBody>
      </p:sp>
      <p:pic>
        <p:nvPicPr>
          <p:cNvPr id="13" name="Image 12">
            <a:extLst>
              <a:ext uri="{FF2B5EF4-FFF2-40B4-BE49-F238E27FC236}">
                <a16:creationId xmlns:a16="http://schemas.microsoft.com/office/drawing/2014/main" id="{20D437D5-69C7-6793-54B5-CDE59ECE8217}"/>
              </a:ext>
            </a:extLst>
          </p:cNvPr>
          <p:cNvPicPr>
            <a:picLocks noChangeAspect="1"/>
          </p:cNvPicPr>
          <p:nvPr/>
        </p:nvPicPr>
        <p:blipFill>
          <a:blip r:embed="rId3"/>
          <a:stretch>
            <a:fillRect/>
          </a:stretch>
        </p:blipFill>
        <p:spPr>
          <a:xfrm>
            <a:off x="0" y="268941"/>
            <a:ext cx="10483850" cy="369332"/>
          </a:xfrm>
          <a:prstGeom prst="rect">
            <a:avLst/>
          </a:prstGeom>
        </p:spPr>
      </p:pic>
      <p:sp>
        <p:nvSpPr>
          <p:cNvPr id="12" name="ZoneTexte 11">
            <a:extLst>
              <a:ext uri="{FF2B5EF4-FFF2-40B4-BE49-F238E27FC236}">
                <a16:creationId xmlns:a16="http://schemas.microsoft.com/office/drawing/2014/main" id="{112D867E-4565-6FD4-61E2-D17E8879B211}"/>
              </a:ext>
            </a:extLst>
          </p:cNvPr>
          <p:cNvSpPr txBox="1"/>
          <p:nvPr/>
        </p:nvSpPr>
        <p:spPr>
          <a:xfrm>
            <a:off x="802158" y="130441"/>
            <a:ext cx="5453929" cy="646331"/>
          </a:xfrm>
          <a:prstGeom prst="rect">
            <a:avLst/>
          </a:prstGeom>
          <a:solidFill>
            <a:schemeClr val="bg1"/>
          </a:solidFill>
        </p:spPr>
        <p:txBody>
          <a:bodyPr wrap="none" rtlCol="0">
            <a:spAutoFit/>
          </a:bodyPr>
          <a:lstStyle/>
          <a:p>
            <a:r>
              <a:rPr lang="fr-FR" sz="3600" b="1" dirty="0"/>
              <a:t>Les trois états de la matière</a:t>
            </a:r>
          </a:p>
        </p:txBody>
      </p:sp>
      <p:sp>
        <p:nvSpPr>
          <p:cNvPr id="3" name="Rectangle 1">
            <a:extLst>
              <a:ext uri="{FF2B5EF4-FFF2-40B4-BE49-F238E27FC236}">
                <a16:creationId xmlns:a16="http://schemas.microsoft.com/office/drawing/2014/main" id="{4CF61174-A908-872E-724A-21AD46C90BC4}"/>
              </a:ext>
            </a:extLst>
          </p:cNvPr>
          <p:cNvSpPr>
            <a:spLocks noChangeArrowheads="1"/>
          </p:cNvSpPr>
          <p:nvPr/>
        </p:nvSpPr>
        <p:spPr bwMode="auto">
          <a:xfrm>
            <a:off x="966354" y="2502322"/>
            <a:ext cx="10370147" cy="25391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5900" b="0" i="0" u="none" strike="noStrike" cap="none" normalizeH="0" baseline="0" dirty="0">
                <a:ln>
                  <a:noFill/>
                </a:ln>
                <a:solidFill>
                  <a:schemeClr val="tx1"/>
                </a:solidFill>
                <a:effectLst/>
                <a:latin typeface="Arial" panose="020B0604020202020204" pitchFamily="34" charset="0"/>
              </a:rPr>
              <a:t>                  </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7" name="ZoneTexte 6">
            <a:extLst>
              <a:ext uri="{FF2B5EF4-FFF2-40B4-BE49-F238E27FC236}">
                <a16:creationId xmlns:a16="http://schemas.microsoft.com/office/drawing/2014/main" id="{21E6DE6A-BB2F-E3EF-175A-C12CFE399DBC}"/>
              </a:ext>
            </a:extLst>
          </p:cNvPr>
          <p:cNvSpPr txBox="1"/>
          <p:nvPr/>
        </p:nvSpPr>
        <p:spPr>
          <a:xfrm>
            <a:off x="966354" y="1473199"/>
            <a:ext cx="8101898" cy="523220"/>
          </a:xfrm>
          <a:prstGeom prst="rect">
            <a:avLst/>
          </a:prstGeom>
          <a:noFill/>
        </p:spPr>
        <p:txBody>
          <a:bodyPr wrap="none" rtlCol="0">
            <a:spAutoFit/>
          </a:bodyPr>
          <a:lstStyle/>
          <a:p>
            <a:r>
              <a:rPr lang="fr-FR" sz="2800" dirty="0"/>
              <a:t>Mets en ordre les différentes étapes du cycle de l’eau :</a:t>
            </a:r>
          </a:p>
        </p:txBody>
      </p:sp>
      <p:pic>
        <p:nvPicPr>
          <p:cNvPr id="1028" name="Picture 4">
            <a:extLst>
              <a:ext uri="{FF2B5EF4-FFF2-40B4-BE49-F238E27FC236}">
                <a16:creationId xmlns:a16="http://schemas.microsoft.com/office/drawing/2014/main" id="{40C90FDE-E0B2-22C0-F3A4-F6946BBB1DA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7930" y="2584749"/>
            <a:ext cx="8759633" cy="31141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9484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348A232B-3C2F-665B-A555-331EC68A3E65}"/>
              </a:ext>
            </a:extLst>
          </p:cNvPr>
          <p:cNvPicPr>
            <a:picLocks noChangeAspect="1"/>
          </p:cNvPicPr>
          <p:nvPr/>
        </p:nvPicPr>
        <p:blipFill>
          <a:blip r:embed="rId3"/>
          <a:stretch>
            <a:fillRect/>
          </a:stretch>
        </p:blipFill>
        <p:spPr>
          <a:xfrm>
            <a:off x="945954" y="645148"/>
            <a:ext cx="9537896" cy="6212852"/>
          </a:xfrm>
          <a:prstGeom prst="rect">
            <a:avLst/>
          </a:prstGeom>
        </p:spPr>
      </p:pic>
      <p:sp>
        <p:nvSpPr>
          <p:cNvPr id="14" name="ZoneTexte 13">
            <a:extLst>
              <a:ext uri="{FF2B5EF4-FFF2-40B4-BE49-F238E27FC236}">
                <a16:creationId xmlns:a16="http://schemas.microsoft.com/office/drawing/2014/main" id="{B7B477EC-B6C2-F5AB-81F6-028F8B164381}"/>
              </a:ext>
            </a:extLst>
          </p:cNvPr>
          <p:cNvSpPr txBox="1"/>
          <p:nvPr/>
        </p:nvSpPr>
        <p:spPr>
          <a:xfrm>
            <a:off x="10555941" y="268941"/>
            <a:ext cx="1344706" cy="369332"/>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ctr"/>
            <a:r>
              <a:rPr lang="fr-FR" dirty="0"/>
              <a:t>Partie 1</a:t>
            </a:r>
          </a:p>
        </p:txBody>
      </p:sp>
      <p:sp>
        <p:nvSpPr>
          <p:cNvPr id="4" name="Espace réservé du numéro de diapositive 3">
            <a:extLst>
              <a:ext uri="{FF2B5EF4-FFF2-40B4-BE49-F238E27FC236}">
                <a16:creationId xmlns:a16="http://schemas.microsoft.com/office/drawing/2014/main" id="{C63E3130-0D4D-4171-92C7-9A4AB1DB3A7C}"/>
              </a:ext>
            </a:extLst>
          </p:cNvPr>
          <p:cNvSpPr>
            <a:spLocks noGrp="1"/>
          </p:cNvSpPr>
          <p:nvPr>
            <p:ph type="sldNum" sz="quarter" idx="12"/>
          </p:nvPr>
        </p:nvSpPr>
        <p:spPr/>
        <p:txBody>
          <a:bodyPr/>
          <a:lstStyle/>
          <a:p>
            <a:fld id="{49ED03C3-2851-034A-8906-F8AC01D5FB74}" type="slidenum">
              <a:rPr lang="fr-FR" smtClean="0"/>
              <a:t>3</a:t>
            </a:fld>
            <a:endParaRPr lang="fr-FR"/>
          </a:p>
        </p:txBody>
      </p:sp>
      <p:pic>
        <p:nvPicPr>
          <p:cNvPr id="13" name="Image 12">
            <a:extLst>
              <a:ext uri="{FF2B5EF4-FFF2-40B4-BE49-F238E27FC236}">
                <a16:creationId xmlns:a16="http://schemas.microsoft.com/office/drawing/2014/main" id="{20D437D5-69C7-6793-54B5-CDE59ECE8217}"/>
              </a:ext>
            </a:extLst>
          </p:cNvPr>
          <p:cNvPicPr>
            <a:picLocks noChangeAspect="1"/>
          </p:cNvPicPr>
          <p:nvPr/>
        </p:nvPicPr>
        <p:blipFill>
          <a:blip r:embed="rId4"/>
          <a:stretch>
            <a:fillRect/>
          </a:stretch>
        </p:blipFill>
        <p:spPr>
          <a:xfrm>
            <a:off x="0" y="268941"/>
            <a:ext cx="10483850" cy="369332"/>
          </a:xfrm>
          <a:prstGeom prst="rect">
            <a:avLst/>
          </a:prstGeom>
        </p:spPr>
      </p:pic>
      <p:sp>
        <p:nvSpPr>
          <p:cNvPr id="12" name="ZoneTexte 11">
            <a:extLst>
              <a:ext uri="{FF2B5EF4-FFF2-40B4-BE49-F238E27FC236}">
                <a16:creationId xmlns:a16="http://schemas.microsoft.com/office/drawing/2014/main" id="{112D867E-4565-6FD4-61E2-D17E8879B211}"/>
              </a:ext>
            </a:extLst>
          </p:cNvPr>
          <p:cNvSpPr txBox="1"/>
          <p:nvPr/>
        </p:nvSpPr>
        <p:spPr>
          <a:xfrm>
            <a:off x="802158" y="130441"/>
            <a:ext cx="5453929" cy="646331"/>
          </a:xfrm>
          <a:prstGeom prst="rect">
            <a:avLst/>
          </a:prstGeom>
          <a:solidFill>
            <a:schemeClr val="bg1"/>
          </a:solidFill>
        </p:spPr>
        <p:txBody>
          <a:bodyPr wrap="none" rtlCol="0">
            <a:spAutoFit/>
          </a:bodyPr>
          <a:lstStyle/>
          <a:p>
            <a:r>
              <a:rPr lang="fr-FR" sz="3600" b="1" dirty="0"/>
              <a:t>Les trois états de la matière</a:t>
            </a:r>
          </a:p>
        </p:txBody>
      </p:sp>
      <p:sp>
        <p:nvSpPr>
          <p:cNvPr id="7" name="ZoneTexte 6">
            <a:extLst>
              <a:ext uri="{FF2B5EF4-FFF2-40B4-BE49-F238E27FC236}">
                <a16:creationId xmlns:a16="http://schemas.microsoft.com/office/drawing/2014/main" id="{21E6DE6A-BB2F-E3EF-175A-C12CFE399DBC}"/>
              </a:ext>
            </a:extLst>
          </p:cNvPr>
          <p:cNvSpPr txBox="1"/>
          <p:nvPr/>
        </p:nvSpPr>
        <p:spPr>
          <a:xfrm>
            <a:off x="1639186" y="1060057"/>
            <a:ext cx="8101898" cy="523220"/>
          </a:xfrm>
          <a:prstGeom prst="rect">
            <a:avLst/>
          </a:prstGeom>
          <a:noFill/>
        </p:spPr>
        <p:txBody>
          <a:bodyPr wrap="none" rtlCol="0">
            <a:spAutoFit/>
          </a:bodyPr>
          <a:lstStyle/>
          <a:p>
            <a:r>
              <a:rPr lang="fr-FR" sz="2800" dirty="0"/>
              <a:t>Mets en ordre les différentes étapes du cycle de l’eau :</a:t>
            </a:r>
          </a:p>
        </p:txBody>
      </p:sp>
      <p:sp>
        <p:nvSpPr>
          <p:cNvPr id="2" name="ZoneTexte 1">
            <a:extLst>
              <a:ext uri="{FF2B5EF4-FFF2-40B4-BE49-F238E27FC236}">
                <a16:creationId xmlns:a16="http://schemas.microsoft.com/office/drawing/2014/main" id="{28F24AA4-4639-9E11-8747-2975E058B023}"/>
              </a:ext>
            </a:extLst>
          </p:cNvPr>
          <p:cNvSpPr txBox="1"/>
          <p:nvPr/>
        </p:nvSpPr>
        <p:spPr>
          <a:xfrm>
            <a:off x="1639186" y="1907779"/>
            <a:ext cx="8686800" cy="2954655"/>
          </a:xfrm>
          <a:prstGeom prst="rect">
            <a:avLst/>
          </a:prstGeom>
          <a:noFill/>
        </p:spPr>
        <p:txBody>
          <a:bodyPr wrap="square" rtlCol="0">
            <a:spAutoFit/>
          </a:bodyPr>
          <a:lstStyle/>
          <a:p>
            <a:r>
              <a:rPr lang="fr-FR" sz="2800" b="1" dirty="0">
                <a:solidFill>
                  <a:srgbClr val="0000FF"/>
                </a:solidFill>
                <a:effectLst/>
              </a:rPr>
              <a:t>1-</a:t>
            </a:r>
            <a:r>
              <a:rPr lang="fr-FR" sz="2800" b="1" dirty="0">
                <a:solidFill>
                  <a:srgbClr val="000000"/>
                </a:solidFill>
                <a:effectLst/>
              </a:rPr>
              <a:t> L’eau de mer s’évapore.</a:t>
            </a:r>
            <a:endParaRPr lang="fr-FR" sz="2800" b="1" dirty="0"/>
          </a:p>
          <a:p>
            <a:r>
              <a:rPr lang="fr-FR" sz="2800" b="1" dirty="0">
                <a:solidFill>
                  <a:srgbClr val="0000FF"/>
                </a:solidFill>
                <a:effectLst/>
              </a:rPr>
              <a:t>2- </a:t>
            </a:r>
            <a:r>
              <a:rPr lang="fr-FR" sz="2800" b="1" dirty="0">
                <a:solidFill>
                  <a:srgbClr val="000000"/>
                </a:solidFill>
                <a:effectLst/>
              </a:rPr>
              <a:t>La vapeur d’eau se liquéfie et forme des nuages.</a:t>
            </a:r>
            <a:endParaRPr lang="fr-FR" sz="2800" b="1" dirty="0"/>
          </a:p>
          <a:p>
            <a:r>
              <a:rPr lang="fr-FR" sz="2800" b="1" dirty="0">
                <a:solidFill>
                  <a:srgbClr val="0000FF"/>
                </a:solidFill>
                <a:effectLst/>
              </a:rPr>
              <a:t>3-</a:t>
            </a:r>
            <a:r>
              <a:rPr lang="fr-FR" sz="2800" b="1" dirty="0">
                <a:solidFill>
                  <a:srgbClr val="000000"/>
                </a:solidFill>
                <a:effectLst/>
              </a:rPr>
              <a:t>L’eau des nuages tombe sur la Terre.</a:t>
            </a:r>
            <a:endParaRPr lang="fr-FR" sz="2800" b="1" dirty="0"/>
          </a:p>
          <a:p>
            <a:r>
              <a:rPr lang="fr-FR" sz="2800" b="1" dirty="0">
                <a:solidFill>
                  <a:srgbClr val="0000FF"/>
                </a:solidFill>
                <a:effectLst/>
              </a:rPr>
              <a:t>4- </a:t>
            </a:r>
            <a:r>
              <a:rPr lang="fr-FR" sz="2800" b="1" dirty="0">
                <a:solidFill>
                  <a:srgbClr val="000000"/>
                </a:solidFill>
                <a:effectLst/>
              </a:rPr>
              <a:t>L’eau de pluie ruisselle sur le sol.</a:t>
            </a:r>
            <a:endParaRPr lang="fr-FR" sz="2800" b="1" dirty="0"/>
          </a:p>
          <a:p>
            <a:r>
              <a:rPr lang="fr-FR" sz="2800" b="1" dirty="0">
                <a:solidFill>
                  <a:srgbClr val="0000FF"/>
                </a:solidFill>
                <a:effectLst/>
              </a:rPr>
              <a:t>5- </a:t>
            </a:r>
            <a:r>
              <a:rPr lang="fr-FR" sz="2800" b="1" dirty="0">
                <a:solidFill>
                  <a:srgbClr val="000000"/>
                </a:solidFill>
                <a:effectLst/>
              </a:rPr>
              <a:t>Les ruisseaux se rassemblent et forment les rivières.</a:t>
            </a:r>
            <a:endParaRPr lang="fr-FR" sz="2800" b="1" dirty="0"/>
          </a:p>
          <a:p>
            <a:r>
              <a:rPr lang="fr-FR" sz="2800" b="1" dirty="0">
                <a:solidFill>
                  <a:srgbClr val="0000FF"/>
                </a:solidFill>
                <a:effectLst/>
              </a:rPr>
              <a:t>6- </a:t>
            </a:r>
            <a:r>
              <a:rPr lang="fr-FR" sz="2800" b="1" dirty="0">
                <a:solidFill>
                  <a:srgbClr val="000000"/>
                </a:solidFill>
                <a:effectLst/>
              </a:rPr>
              <a:t>Les fleuves se jettent dans la mer.</a:t>
            </a:r>
            <a:endParaRPr lang="fr-FR" sz="2800" b="1" dirty="0"/>
          </a:p>
          <a:p>
            <a:endParaRPr lang="fr-FR" dirty="0"/>
          </a:p>
        </p:txBody>
      </p:sp>
      <p:sp>
        <p:nvSpPr>
          <p:cNvPr id="6" name="ZoneTexte 5">
            <a:extLst>
              <a:ext uri="{FF2B5EF4-FFF2-40B4-BE49-F238E27FC236}">
                <a16:creationId xmlns:a16="http://schemas.microsoft.com/office/drawing/2014/main" id="{77CE6BAD-E3C7-2100-3EE0-0EBE41F36FDE}"/>
              </a:ext>
            </a:extLst>
          </p:cNvPr>
          <p:cNvSpPr txBox="1"/>
          <p:nvPr/>
        </p:nvSpPr>
        <p:spPr>
          <a:xfrm>
            <a:off x="10434315" y="776772"/>
            <a:ext cx="1757685" cy="1230979"/>
          </a:xfrm>
          <a:prstGeom prst="rect">
            <a:avLst/>
          </a:prstGeom>
          <a:noFill/>
        </p:spPr>
        <p:txBody>
          <a:bodyPr wrap="square" rtlCol="0">
            <a:spAutoFit/>
          </a:bodyPr>
          <a:lstStyle/>
          <a:p>
            <a:r>
              <a:rPr lang="fr-FR" dirty="0"/>
              <a:t>Texte à recopier dans mon cahier de Physique Chimie</a:t>
            </a:r>
          </a:p>
        </p:txBody>
      </p:sp>
    </p:spTree>
    <p:extLst>
      <p:ext uri="{BB962C8B-B14F-4D97-AF65-F5344CB8AC3E}">
        <p14:creationId xmlns:p14="http://schemas.microsoft.com/office/powerpoint/2010/main" val="30333062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ZoneTexte 11">
            <a:extLst>
              <a:ext uri="{FF2B5EF4-FFF2-40B4-BE49-F238E27FC236}">
                <a16:creationId xmlns:a16="http://schemas.microsoft.com/office/drawing/2014/main" id="{82DFE8D5-9290-D032-AD30-4C26E225B623}"/>
              </a:ext>
            </a:extLst>
          </p:cNvPr>
          <p:cNvSpPr txBox="1"/>
          <p:nvPr/>
        </p:nvSpPr>
        <p:spPr>
          <a:xfrm>
            <a:off x="10555941" y="268941"/>
            <a:ext cx="1344706" cy="369332"/>
          </a:xfrm>
          <a:prstGeom prst="rect">
            <a:avLst/>
          </a:prstGeom>
          <a:solidFill>
            <a:schemeClr val="accent6">
              <a:lumMod val="60000"/>
              <a:lumOff val="40000"/>
            </a:schemeClr>
          </a:solidFill>
        </p:spPr>
        <p:txBody>
          <a:bodyPr wrap="square" rtlCol="0">
            <a:spAutoFit/>
          </a:bodyPr>
          <a:lstStyle/>
          <a:p>
            <a:pPr algn="ctr"/>
            <a:r>
              <a:rPr lang="fr-FR" dirty="0"/>
              <a:t>Partie 2</a:t>
            </a:r>
          </a:p>
        </p:txBody>
      </p:sp>
      <p:sp>
        <p:nvSpPr>
          <p:cNvPr id="5" name="Espace réservé du numéro de diapositive 4">
            <a:extLst>
              <a:ext uri="{FF2B5EF4-FFF2-40B4-BE49-F238E27FC236}">
                <a16:creationId xmlns:a16="http://schemas.microsoft.com/office/drawing/2014/main" id="{EBC4C713-A41B-C374-A629-9F5EFB562FDD}"/>
              </a:ext>
            </a:extLst>
          </p:cNvPr>
          <p:cNvSpPr>
            <a:spLocks noGrp="1"/>
          </p:cNvSpPr>
          <p:nvPr>
            <p:ph type="sldNum" sz="quarter" idx="12"/>
          </p:nvPr>
        </p:nvSpPr>
        <p:spPr/>
        <p:txBody>
          <a:bodyPr/>
          <a:lstStyle/>
          <a:p>
            <a:fld id="{49ED03C3-2851-034A-8906-F8AC01D5FB74}" type="slidenum">
              <a:rPr lang="fr-FR" smtClean="0"/>
              <a:t>4</a:t>
            </a:fld>
            <a:endParaRPr lang="fr-FR" dirty="0"/>
          </a:p>
        </p:txBody>
      </p:sp>
      <p:pic>
        <p:nvPicPr>
          <p:cNvPr id="10" name="Image 9">
            <a:extLst>
              <a:ext uri="{FF2B5EF4-FFF2-40B4-BE49-F238E27FC236}">
                <a16:creationId xmlns:a16="http://schemas.microsoft.com/office/drawing/2014/main" id="{F63073A3-CEFB-5E35-403E-ED6B071B5FFC}"/>
              </a:ext>
            </a:extLst>
          </p:cNvPr>
          <p:cNvPicPr>
            <a:picLocks noChangeAspect="1"/>
          </p:cNvPicPr>
          <p:nvPr/>
        </p:nvPicPr>
        <p:blipFill>
          <a:blip r:embed="rId2"/>
          <a:stretch>
            <a:fillRect/>
          </a:stretch>
        </p:blipFill>
        <p:spPr>
          <a:xfrm>
            <a:off x="0" y="268941"/>
            <a:ext cx="10483850" cy="369332"/>
          </a:xfrm>
          <a:prstGeom prst="rect">
            <a:avLst/>
          </a:prstGeom>
        </p:spPr>
      </p:pic>
      <p:sp>
        <p:nvSpPr>
          <p:cNvPr id="2" name="ZoneTexte 1">
            <a:extLst>
              <a:ext uri="{FF2B5EF4-FFF2-40B4-BE49-F238E27FC236}">
                <a16:creationId xmlns:a16="http://schemas.microsoft.com/office/drawing/2014/main" id="{2D85E068-4059-9D5A-BBC2-05B891DDE3DB}"/>
              </a:ext>
            </a:extLst>
          </p:cNvPr>
          <p:cNvSpPr txBox="1"/>
          <p:nvPr/>
        </p:nvSpPr>
        <p:spPr>
          <a:xfrm>
            <a:off x="802158" y="130441"/>
            <a:ext cx="7426841" cy="646331"/>
          </a:xfrm>
          <a:prstGeom prst="rect">
            <a:avLst/>
          </a:prstGeom>
          <a:solidFill>
            <a:schemeClr val="bg1"/>
          </a:solidFill>
        </p:spPr>
        <p:txBody>
          <a:bodyPr wrap="none" rtlCol="0">
            <a:spAutoFit/>
          </a:bodyPr>
          <a:lstStyle/>
          <a:p>
            <a:r>
              <a:rPr lang="fr-FR" sz="3600" b="1" dirty="0"/>
              <a:t>Les changement d’états de la matière</a:t>
            </a:r>
          </a:p>
        </p:txBody>
      </p:sp>
      <p:pic>
        <p:nvPicPr>
          <p:cNvPr id="4" name="Image 3">
            <a:extLst>
              <a:ext uri="{FF2B5EF4-FFF2-40B4-BE49-F238E27FC236}">
                <a16:creationId xmlns:a16="http://schemas.microsoft.com/office/drawing/2014/main" id="{E3367933-CB65-19E0-A106-ECAABCF1DFEF}"/>
              </a:ext>
            </a:extLst>
          </p:cNvPr>
          <p:cNvPicPr>
            <a:picLocks noChangeAspect="1"/>
          </p:cNvPicPr>
          <p:nvPr/>
        </p:nvPicPr>
        <p:blipFill>
          <a:blip r:embed="rId3"/>
          <a:stretch>
            <a:fillRect/>
          </a:stretch>
        </p:blipFill>
        <p:spPr>
          <a:xfrm>
            <a:off x="849844" y="2903797"/>
            <a:ext cx="9962095" cy="1646959"/>
          </a:xfrm>
          <a:prstGeom prst="rect">
            <a:avLst/>
          </a:prstGeom>
        </p:spPr>
      </p:pic>
      <p:sp>
        <p:nvSpPr>
          <p:cNvPr id="6" name="ZoneTexte 5">
            <a:extLst>
              <a:ext uri="{FF2B5EF4-FFF2-40B4-BE49-F238E27FC236}">
                <a16:creationId xmlns:a16="http://schemas.microsoft.com/office/drawing/2014/main" id="{767A87B9-1403-A321-E23C-22E4C92E9B24}"/>
              </a:ext>
            </a:extLst>
          </p:cNvPr>
          <p:cNvSpPr txBox="1"/>
          <p:nvPr/>
        </p:nvSpPr>
        <p:spPr>
          <a:xfrm>
            <a:off x="849844" y="1911927"/>
            <a:ext cx="3680816" cy="738664"/>
          </a:xfrm>
          <a:prstGeom prst="rect">
            <a:avLst/>
          </a:prstGeom>
          <a:noFill/>
        </p:spPr>
        <p:txBody>
          <a:bodyPr wrap="none" rtlCol="0">
            <a:spAutoFit/>
          </a:bodyPr>
          <a:lstStyle/>
          <a:p>
            <a:r>
              <a:rPr lang="fr-FR" sz="2400" dirty="0">
                <a:effectLst/>
              </a:rPr>
              <a:t>Coche la case qui convient :</a:t>
            </a:r>
            <a:endParaRPr lang="fr-FR" sz="2400" dirty="0"/>
          </a:p>
          <a:p>
            <a:endParaRPr lang="fr-FR" dirty="0"/>
          </a:p>
        </p:txBody>
      </p:sp>
      <p:sp>
        <p:nvSpPr>
          <p:cNvPr id="7" name="ZoneTexte 6">
            <a:extLst>
              <a:ext uri="{FF2B5EF4-FFF2-40B4-BE49-F238E27FC236}">
                <a16:creationId xmlns:a16="http://schemas.microsoft.com/office/drawing/2014/main" id="{8B4DE45F-A884-638C-50EA-12F84A6FFB2C}"/>
              </a:ext>
            </a:extLst>
          </p:cNvPr>
          <p:cNvSpPr txBox="1"/>
          <p:nvPr/>
        </p:nvSpPr>
        <p:spPr>
          <a:xfrm>
            <a:off x="2517769" y="3496443"/>
            <a:ext cx="344966" cy="461665"/>
          </a:xfrm>
          <a:prstGeom prst="rect">
            <a:avLst/>
          </a:prstGeom>
          <a:noFill/>
        </p:spPr>
        <p:txBody>
          <a:bodyPr wrap="none" rtlCol="0">
            <a:spAutoFit/>
          </a:bodyPr>
          <a:lstStyle/>
          <a:p>
            <a:r>
              <a:rPr lang="fr-FR" sz="2400" dirty="0">
                <a:solidFill>
                  <a:schemeClr val="accent1">
                    <a:lumMod val="75000"/>
                  </a:schemeClr>
                </a:solidFill>
              </a:rPr>
              <a:t>X</a:t>
            </a:r>
          </a:p>
        </p:txBody>
      </p:sp>
      <p:sp>
        <p:nvSpPr>
          <p:cNvPr id="8" name="ZoneTexte 7">
            <a:extLst>
              <a:ext uri="{FF2B5EF4-FFF2-40B4-BE49-F238E27FC236}">
                <a16:creationId xmlns:a16="http://schemas.microsoft.com/office/drawing/2014/main" id="{398D63FE-CC72-BB5D-DCE2-E21F73E766E9}"/>
              </a:ext>
            </a:extLst>
          </p:cNvPr>
          <p:cNvSpPr txBox="1"/>
          <p:nvPr/>
        </p:nvSpPr>
        <p:spPr>
          <a:xfrm>
            <a:off x="3362896" y="3782695"/>
            <a:ext cx="344966" cy="461665"/>
          </a:xfrm>
          <a:prstGeom prst="rect">
            <a:avLst/>
          </a:prstGeom>
          <a:noFill/>
        </p:spPr>
        <p:txBody>
          <a:bodyPr wrap="none" rtlCol="0">
            <a:spAutoFit/>
          </a:bodyPr>
          <a:lstStyle/>
          <a:p>
            <a:r>
              <a:rPr lang="fr-FR" sz="2400" dirty="0">
                <a:solidFill>
                  <a:schemeClr val="accent1">
                    <a:lumMod val="75000"/>
                  </a:schemeClr>
                </a:solidFill>
              </a:rPr>
              <a:t>X</a:t>
            </a:r>
          </a:p>
        </p:txBody>
      </p:sp>
      <p:sp>
        <p:nvSpPr>
          <p:cNvPr id="9" name="ZoneTexte 8">
            <a:extLst>
              <a:ext uri="{FF2B5EF4-FFF2-40B4-BE49-F238E27FC236}">
                <a16:creationId xmlns:a16="http://schemas.microsoft.com/office/drawing/2014/main" id="{EAE6B4C8-B67C-8F51-9CD2-70C9CEE5D3DB}"/>
              </a:ext>
            </a:extLst>
          </p:cNvPr>
          <p:cNvSpPr txBox="1"/>
          <p:nvPr/>
        </p:nvSpPr>
        <p:spPr>
          <a:xfrm>
            <a:off x="4343095" y="4089091"/>
            <a:ext cx="344966" cy="461665"/>
          </a:xfrm>
          <a:prstGeom prst="rect">
            <a:avLst/>
          </a:prstGeom>
          <a:noFill/>
        </p:spPr>
        <p:txBody>
          <a:bodyPr wrap="none" rtlCol="0">
            <a:spAutoFit/>
          </a:bodyPr>
          <a:lstStyle/>
          <a:p>
            <a:r>
              <a:rPr lang="fr-FR" sz="2400" dirty="0">
                <a:solidFill>
                  <a:schemeClr val="accent1">
                    <a:lumMod val="75000"/>
                  </a:schemeClr>
                </a:solidFill>
              </a:rPr>
              <a:t>X</a:t>
            </a:r>
          </a:p>
        </p:txBody>
      </p:sp>
      <p:sp>
        <p:nvSpPr>
          <p:cNvPr id="11" name="ZoneTexte 10">
            <a:extLst>
              <a:ext uri="{FF2B5EF4-FFF2-40B4-BE49-F238E27FC236}">
                <a16:creationId xmlns:a16="http://schemas.microsoft.com/office/drawing/2014/main" id="{DFE068E6-DA50-BE74-2913-C785F2980E21}"/>
              </a:ext>
            </a:extLst>
          </p:cNvPr>
          <p:cNvSpPr txBox="1"/>
          <p:nvPr/>
        </p:nvSpPr>
        <p:spPr>
          <a:xfrm>
            <a:off x="5150811" y="4089091"/>
            <a:ext cx="344966" cy="461665"/>
          </a:xfrm>
          <a:prstGeom prst="rect">
            <a:avLst/>
          </a:prstGeom>
          <a:noFill/>
        </p:spPr>
        <p:txBody>
          <a:bodyPr wrap="none" rtlCol="0">
            <a:spAutoFit/>
          </a:bodyPr>
          <a:lstStyle/>
          <a:p>
            <a:r>
              <a:rPr lang="fr-FR" sz="2400" dirty="0">
                <a:solidFill>
                  <a:schemeClr val="accent1">
                    <a:lumMod val="75000"/>
                  </a:schemeClr>
                </a:solidFill>
              </a:rPr>
              <a:t>X</a:t>
            </a:r>
          </a:p>
        </p:txBody>
      </p:sp>
      <p:sp>
        <p:nvSpPr>
          <p:cNvPr id="13" name="ZoneTexte 12">
            <a:extLst>
              <a:ext uri="{FF2B5EF4-FFF2-40B4-BE49-F238E27FC236}">
                <a16:creationId xmlns:a16="http://schemas.microsoft.com/office/drawing/2014/main" id="{CF54012B-0886-C922-AD9F-6C7CB0F91F84}"/>
              </a:ext>
            </a:extLst>
          </p:cNvPr>
          <p:cNvSpPr txBox="1"/>
          <p:nvPr/>
        </p:nvSpPr>
        <p:spPr>
          <a:xfrm>
            <a:off x="6096000" y="3479893"/>
            <a:ext cx="344966" cy="461665"/>
          </a:xfrm>
          <a:prstGeom prst="rect">
            <a:avLst/>
          </a:prstGeom>
          <a:noFill/>
        </p:spPr>
        <p:txBody>
          <a:bodyPr wrap="none" rtlCol="0">
            <a:spAutoFit/>
          </a:bodyPr>
          <a:lstStyle/>
          <a:p>
            <a:r>
              <a:rPr lang="fr-FR" sz="2400" dirty="0">
                <a:solidFill>
                  <a:schemeClr val="accent1">
                    <a:lumMod val="75000"/>
                  </a:schemeClr>
                </a:solidFill>
              </a:rPr>
              <a:t>X</a:t>
            </a:r>
          </a:p>
        </p:txBody>
      </p:sp>
      <p:sp>
        <p:nvSpPr>
          <p:cNvPr id="14" name="ZoneTexte 13">
            <a:extLst>
              <a:ext uri="{FF2B5EF4-FFF2-40B4-BE49-F238E27FC236}">
                <a16:creationId xmlns:a16="http://schemas.microsoft.com/office/drawing/2014/main" id="{F0FCE65E-50B7-AA49-603F-CBAB41D0398E}"/>
              </a:ext>
            </a:extLst>
          </p:cNvPr>
          <p:cNvSpPr txBox="1"/>
          <p:nvPr/>
        </p:nvSpPr>
        <p:spPr>
          <a:xfrm>
            <a:off x="7201113" y="4055092"/>
            <a:ext cx="344966" cy="461665"/>
          </a:xfrm>
          <a:prstGeom prst="rect">
            <a:avLst/>
          </a:prstGeom>
          <a:noFill/>
        </p:spPr>
        <p:txBody>
          <a:bodyPr wrap="none" rtlCol="0">
            <a:spAutoFit/>
          </a:bodyPr>
          <a:lstStyle/>
          <a:p>
            <a:r>
              <a:rPr lang="fr-FR" sz="2400" dirty="0">
                <a:solidFill>
                  <a:schemeClr val="accent1">
                    <a:lumMod val="75000"/>
                  </a:schemeClr>
                </a:solidFill>
              </a:rPr>
              <a:t>X</a:t>
            </a:r>
          </a:p>
        </p:txBody>
      </p:sp>
      <p:sp>
        <p:nvSpPr>
          <p:cNvPr id="15" name="ZoneTexte 14">
            <a:extLst>
              <a:ext uri="{FF2B5EF4-FFF2-40B4-BE49-F238E27FC236}">
                <a16:creationId xmlns:a16="http://schemas.microsoft.com/office/drawing/2014/main" id="{27BE2669-3FDD-76F6-9DB1-1B4C0C4AB835}"/>
              </a:ext>
            </a:extLst>
          </p:cNvPr>
          <p:cNvSpPr txBox="1"/>
          <p:nvPr/>
        </p:nvSpPr>
        <p:spPr>
          <a:xfrm>
            <a:off x="8438117" y="4089091"/>
            <a:ext cx="344966" cy="461665"/>
          </a:xfrm>
          <a:prstGeom prst="rect">
            <a:avLst/>
          </a:prstGeom>
          <a:noFill/>
        </p:spPr>
        <p:txBody>
          <a:bodyPr wrap="none" rtlCol="0">
            <a:spAutoFit/>
          </a:bodyPr>
          <a:lstStyle/>
          <a:p>
            <a:r>
              <a:rPr lang="fr-FR" sz="2400" dirty="0">
                <a:solidFill>
                  <a:schemeClr val="accent1">
                    <a:lumMod val="75000"/>
                  </a:schemeClr>
                </a:solidFill>
              </a:rPr>
              <a:t>X</a:t>
            </a:r>
          </a:p>
        </p:txBody>
      </p:sp>
      <p:sp>
        <p:nvSpPr>
          <p:cNvPr id="16" name="ZoneTexte 15">
            <a:extLst>
              <a:ext uri="{FF2B5EF4-FFF2-40B4-BE49-F238E27FC236}">
                <a16:creationId xmlns:a16="http://schemas.microsoft.com/office/drawing/2014/main" id="{B0FE28E5-4673-07F6-9478-27A2C2C764F8}"/>
              </a:ext>
            </a:extLst>
          </p:cNvPr>
          <p:cNvSpPr txBox="1"/>
          <p:nvPr/>
        </p:nvSpPr>
        <p:spPr>
          <a:xfrm>
            <a:off x="9210823" y="3761451"/>
            <a:ext cx="344966" cy="461665"/>
          </a:xfrm>
          <a:prstGeom prst="rect">
            <a:avLst/>
          </a:prstGeom>
          <a:noFill/>
        </p:spPr>
        <p:txBody>
          <a:bodyPr wrap="none" rtlCol="0">
            <a:spAutoFit/>
          </a:bodyPr>
          <a:lstStyle/>
          <a:p>
            <a:r>
              <a:rPr lang="fr-FR" sz="2400" dirty="0">
                <a:solidFill>
                  <a:schemeClr val="accent1">
                    <a:lumMod val="75000"/>
                  </a:schemeClr>
                </a:solidFill>
              </a:rPr>
              <a:t>X</a:t>
            </a:r>
          </a:p>
        </p:txBody>
      </p:sp>
      <p:sp>
        <p:nvSpPr>
          <p:cNvPr id="17" name="ZoneTexte 16">
            <a:extLst>
              <a:ext uri="{FF2B5EF4-FFF2-40B4-BE49-F238E27FC236}">
                <a16:creationId xmlns:a16="http://schemas.microsoft.com/office/drawing/2014/main" id="{7725202A-8ECD-2C31-45B6-287D91795F85}"/>
              </a:ext>
            </a:extLst>
          </p:cNvPr>
          <p:cNvSpPr txBox="1"/>
          <p:nvPr/>
        </p:nvSpPr>
        <p:spPr>
          <a:xfrm>
            <a:off x="10128788" y="3479893"/>
            <a:ext cx="344966" cy="461665"/>
          </a:xfrm>
          <a:prstGeom prst="rect">
            <a:avLst/>
          </a:prstGeom>
          <a:noFill/>
        </p:spPr>
        <p:txBody>
          <a:bodyPr wrap="none" rtlCol="0">
            <a:spAutoFit/>
          </a:bodyPr>
          <a:lstStyle/>
          <a:p>
            <a:r>
              <a:rPr lang="fr-FR" sz="2400" dirty="0">
                <a:solidFill>
                  <a:schemeClr val="accent1">
                    <a:lumMod val="75000"/>
                  </a:schemeClr>
                </a:solidFill>
              </a:rPr>
              <a:t>X</a:t>
            </a:r>
          </a:p>
        </p:txBody>
      </p:sp>
    </p:spTree>
    <p:extLst>
      <p:ext uri="{BB962C8B-B14F-4D97-AF65-F5344CB8AC3E}">
        <p14:creationId xmlns:p14="http://schemas.microsoft.com/office/powerpoint/2010/main" val="3074182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1" grpId="0"/>
      <p:bldP spid="13" grpId="0"/>
      <p:bldP spid="14" grpId="0"/>
      <p:bldP spid="15" grpId="0"/>
      <p:bldP spid="16" grpId="0"/>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ZoneTexte 11">
            <a:extLst>
              <a:ext uri="{FF2B5EF4-FFF2-40B4-BE49-F238E27FC236}">
                <a16:creationId xmlns:a16="http://schemas.microsoft.com/office/drawing/2014/main" id="{82DFE8D5-9290-D032-AD30-4C26E225B623}"/>
              </a:ext>
            </a:extLst>
          </p:cNvPr>
          <p:cNvSpPr txBox="1"/>
          <p:nvPr/>
        </p:nvSpPr>
        <p:spPr>
          <a:xfrm>
            <a:off x="10555941" y="268941"/>
            <a:ext cx="1344706" cy="369332"/>
          </a:xfrm>
          <a:prstGeom prst="rect">
            <a:avLst/>
          </a:prstGeom>
          <a:solidFill>
            <a:schemeClr val="accent6">
              <a:lumMod val="60000"/>
              <a:lumOff val="40000"/>
            </a:schemeClr>
          </a:solidFill>
        </p:spPr>
        <p:txBody>
          <a:bodyPr wrap="square" rtlCol="0">
            <a:spAutoFit/>
          </a:bodyPr>
          <a:lstStyle/>
          <a:p>
            <a:pPr algn="ctr"/>
            <a:r>
              <a:rPr lang="fr-FR" dirty="0"/>
              <a:t>Partie 2</a:t>
            </a:r>
          </a:p>
        </p:txBody>
      </p:sp>
      <p:sp>
        <p:nvSpPr>
          <p:cNvPr id="5" name="Espace réservé du numéro de diapositive 4">
            <a:extLst>
              <a:ext uri="{FF2B5EF4-FFF2-40B4-BE49-F238E27FC236}">
                <a16:creationId xmlns:a16="http://schemas.microsoft.com/office/drawing/2014/main" id="{EBC4C713-A41B-C374-A629-9F5EFB562FDD}"/>
              </a:ext>
            </a:extLst>
          </p:cNvPr>
          <p:cNvSpPr>
            <a:spLocks noGrp="1"/>
          </p:cNvSpPr>
          <p:nvPr>
            <p:ph type="sldNum" sz="quarter" idx="12"/>
          </p:nvPr>
        </p:nvSpPr>
        <p:spPr/>
        <p:txBody>
          <a:bodyPr/>
          <a:lstStyle/>
          <a:p>
            <a:fld id="{49ED03C3-2851-034A-8906-F8AC01D5FB74}" type="slidenum">
              <a:rPr lang="fr-FR" smtClean="0"/>
              <a:t>5</a:t>
            </a:fld>
            <a:endParaRPr lang="fr-FR" dirty="0"/>
          </a:p>
        </p:txBody>
      </p:sp>
      <p:pic>
        <p:nvPicPr>
          <p:cNvPr id="10" name="Image 9">
            <a:extLst>
              <a:ext uri="{FF2B5EF4-FFF2-40B4-BE49-F238E27FC236}">
                <a16:creationId xmlns:a16="http://schemas.microsoft.com/office/drawing/2014/main" id="{F63073A3-CEFB-5E35-403E-ED6B071B5FFC}"/>
              </a:ext>
            </a:extLst>
          </p:cNvPr>
          <p:cNvPicPr>
            <a:picLocks noChangeAspect="1"/>
          </p:cNvPicPr>
          <p:nvPr/>
        </p:nvPicPr>
        <p:blipFill>
          <a:blip r:embed="rId2"/>
          <a:stretch>
            <a:fillRect/>
          </a:stretch>
        </p:blipFill>
        <p:spPr>
          <a:xfrm>
            <a:off x="0" y="268941"/>
            <a:ext cx="10483850" cy="369332"/>
          </a:xfrm>
          <a:prstGeom prst="rect">
            <a:avLst/>
          </a:prstGeom>
        </p:spPr>
      </p:pic>
      <p:sp>
        <p:nvSpPr>
          <p:cNvPr id="2" name="ZoneTexte 1">
            <a:extLst>
              <a:ext uri="{FF2B5EF4-FFF2-40B4-BE49-F238E27FC236}">
                <a16:creationId xmlns:a16="http://schemas.microsoft.com/office/drawing/2014/main" id="{2D85E068-4059-9D5A-BBC2-05B891DDE3DB}"/>
              </a:ext>
            </a:extLst>
          </p:cNvPr>
          <p:cNvSpPr txBox="1"/>
          <p:nvPr/>
        </p:nvSpPr>
        <p:spPr>
          <a:xfrm>
            <a:off x="802158" y="130441"/>
            <a:ext cx="7426841" cy="646331"/>
          </a:xfrm>
          <a:prstGeom prst="rect">
            <a:avLst/>
          </a:prstGeom>
          <a:solidFill>
            <a:schemeClr val="bg1"/>
          </a:solidFill>
        </p:spPr>
        <p:txBody>
          <a:bodyPr wrap="none" rtlCol="0">
            <a:spAutoFit/>
          </a:bodyPr>
          <a:lstStyle/>
          <a:p>
            <a:r>
              <a:rPr lang="fr-FR" sz="3600" b="1" dirty="0"/>
              <a:t>Les changement d’états de la matière</a:t>
            </a:r>
          </a:p>
        </p:txBody>
      </p:sp>
      <p:sp>
        <p:nvSpPr>
          <p:cNvPr id="3" name="ZoneTexte 2">
            <a:extLst>
              <a:ext uri="{FF2B5EF4-FFF2-40B4-BE49-F238E27FC236}">
                <a16:creationId xmlns:a16="http://schemas.microsoft.com/office/drawing/2014/main" id="{2C908FC9-0DF3-CAAF-CF15-7D86164D24C2}"/>
              </a:ext>
            </a:extLst>
          </p:cNvPr>
          <p:cNvSpPr txBox="1"/>
          <p:nvPr/>
        </p:nvSpPr>
        <p:spPr>
          <a:xfrm>
            <a:off x="415636" y="1218792"/>
            <a:ext cx="10483849" cy="830997"/>
          </a:xfrm>
          <a:prstGeom prst="rect">
            <a:avLst/>
          </a:prstGeom>
          <a:noFill/>
        </p:spPr>
        <p:txBody>
          <a:bodyPr wrap="square" rtlCol="0">
            <a:spAutoFit/>
          </a:bodyPr>
          <a:lstStyle/>
          <a:p>
            <a:r>
              <a:rPr lang="fr-FR" sz="2400" dirty="0">
                <a:effectLst/>
              </a:rPr>
              <a:t>Dans le texte qui suit, souligne les mots qui évoquent les changements</a:t>
            </a:r>
            <a:br>
              <a:rPr lang="fr-FR" sz="2400" dirty="0"/>
            </a:br>
            <a:r>
              <a:rPr lang="fr-FR" sz="2400" dirty="0">
                <a:effectLst/>
              </a:rPr>
              <a:t>d’état qui se produisent lors du cycle de l’eau.</a:t>
            </a:r>
            <a:endParaRPr lang="fr-FR" sz="2400" dirty="0"/>
          </a:p>
        </p:txBody>
      </p:sp>
      <p:sp>
        <p:nvSpPr>
          <p:cNvPr id="7" name="ZoneTexte 6">
            <a:extLst>
              <a:ext uri="{FF2B5EF4-FFF2-40B4-BE49-F238E27FC236}">
                <a16:creationId xmlns:a16="http://schemas.microsoft.com/office/drawing/2014/main" id="{D9E31C49-E734-0FD5-752A-D403A65AD130}"/>
              </a:ext>
            </a:extLst>
          </p:cNvPr>
          <p:cNvSpPr txBox="1"/>
          <p:nvPr/>
        </p:nvSpPr>
        <p:spPr>
          <a:xfrm>
            <a:off x="1316182" y="2466433"/>
            <a:ext cx="10483848" cy="3323987"/>
          </a:xfrm>
          <a:prstGeom prst="rect">
            <a:avLst/>
          </a:prstGeom>
          <a:noFill/>
        </p:spPr>
        <p:txBody>
          <a:bodyPr wrap="square" rtlCol="0">
            <a:spAutoFit/>
          </a:bodyPr>
          <a:lstStyle/>
          <a:p>
            <a:r>
              <a:rPr lang="fr-FR" sz="2400" dirty="0">
                <a:solidFill>
                  <a:srgbClr val="000000"/>
                </a:solidFill>
                <a:effectLst/>
              </a:rPr>
              <a:t>L’eau de la mer, chauffée par le Soleil, s’évapore ; la vapeur d’eau monte dans le ciel où elle se liquéfie donnant des gouttes formant les nuages. Le vent pousse les nuages vers la Terre. </a:t>
            </a:r>
          </a:p>
          <a:p>
            <a:r>
              <a:rPr lang="fr-FR" sz="2400" dirty="0">
                <a:solidFill>
                  <a:srgbClr val="000000"/>
                </a:solidFill>
                <a:effectLst/>
              </a:rPr>
              <a:t>Certaines gouttes d’eau tombent sous forme de pluie, d’autres, s’il fait assez froid, se solidifient et tombent sous forme de neige. Les eaux de pluie, et les eaux provenant de la fonte des neiges ou des glaciers, ruissellent et forment des rivières, puis des fleuves.</a:t>
            </a:r>
            <a:br>
              <a:rPr lang="fr-FR" sz="2400" dirty="0"/>
            </a:br>
            <a:r>
              <a:rPr lang="fr-FR" sz="2400" dirty="0">
                <a:solidFill>
                  <a:srgbClr val="000000"/>
                </a:solidFill>
                <a:effectLst/>
              </a:rPr>
              <a:t>Puis l’eau des fleuves se jette dans la mer. Ce cycle se répète toujours et toujours…</a:t>
            </a:r>
            <a:endParaRPr lang="fr-FR" sz="2400" dirty="0"/>
          </a:p>
          <a:p>
            <a:endParaRPr lang="fr-FR" dirty="0"/>
          </a:p>
        </p:txBody>
      </p:sp>
    </p:spTree>
    <p:extLst>
      <p:ext uri="{BB962C8B-B14F-4D97-AF65-F5344CB8AC3E}">
        <p14:creationId xmlns:p14="http://schemas.microsoft.com/office/powerpoint/2010/main" val="30769818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ZoneTexte 11">
            <a:extLst>
              <a:ext uri="{FF2B5EF4-FFF2-40B4-BE49-F238E27FC236}">
                <a16:creationId xmlns:a16="http://schemas.microsoft.com/office/drawing/2014/main" id="{82DFE8D5-9290-D032-AD30-4C26E225B623}"/>
              </a:ext>
            </a:extLst>
          </p:cNvPr>
          <p:cNvSpPr txBox="1"/>
          <p:nvPr/>
        </p:nvSpPr>
        <p:spPr>
          <a:xfrm>
            <a:off x="10555941" y="268941"/>
            <a:ext cx="1344706" cy="369332"/>
          </a:xfrm>
          <a:prstGeom prst="rect">
            <a:avLst/>
          </a:prstGeom>
          <a:solidFill>
            <a:schemeClr val="accent6">
              <a:lumMod val="60000"/>
              <a:lumOff val="40000"/>
            </a:schemeClr>
          </a:solidFill>
        </p:spPr>
        <p:txBody>
          <a:bodyPr wrap="square" rtlCol="0">
            <a:spAutoFit/>
          </a:bodyPr>
          <a:lstStyle/>
          <a:p>
            <a:pPr algn="ctr"/>
            <a:r>
              <a:rPr lang="fr-FR" dirty="0"/>
              <a:t>Partie 2</a:t>
            </a:r>
          </a:p>
        </p:txBody>
      </p:sp>
      <p:sp>
        <p:nvSpPr>
          <p:cNvPr id="5" name="Espace réservé du numéro de diapositive 4">
            <a:extLst>
              <a:ext uri="{FF2B5EF4-FFF2-40B4-BE49-F238E27FC236}">
                <a16:creationId xmlns:a16="http://schemas.microsoft.com/office/drawing/2014/main" id="{EBC4C713-A41B-C374-A629-9F5EFB562FDD}"/>
              </a:ext>
            </a:extLst>
          </p:cNvPr>
          <p:cNvSpPr>
            <a:spLocks noGrp="1"/>
          </p:cNvSpPr>
          <p:nvPr>
            <p:ph type="sldNum" sz="quarter" idx="12"/>
          </p:nvPr>
        </p:nvSpPr>
        <p:spPr/>
        <p:txBody>
          <a:bodyPr/>
          <a:lstStyle/>
          <a:p>
            <a:fld id="{49ED03C3-2851-034A-8906-F8AC01D5FB74}" type="slidenum">
              <a:rPr lang="fr-FR" smtClean="0"/>
              <a:t>6</a:t>
            </a:fld>
            <a:endParaRPr lang="fr-FR" dirty="0"/>
          </a:p>
        </p:txBody>
      </p:sp>
      <p:pic>
        <p:nvPicPr>
          <p:cNvPr id="10" name="Image 9">
            <a:extLst>
              <a:ext uri="{FF2B5EF4-FFF2-40B4-BE49-F238E27FC236}">
                <a16:creationId xmlns:a16="http://schemas.microsoft.com/office/drawing/2014/main" id="{F63073A3-CEFB-5E35-403E-ED6B071B5FFC}"/>
              </a:ext>
            </a:extLst>
          </p:cNvPr>
          <p:cNvPicPr>
            <a:picLocks noChangeAspect="1"/>
          </p:cNvPicPr>
          <p:nvPr/>
        </p:nvPicPr>
        <p:blipFill>
          <a:blip r:embed="rId2"/>
          <a:stretch>
            <a:fillRect/>
          </a:stretch>
        </p:blipFill>
        <p:spPr>
          <a:xfrm>
            <a:off x="0" y="268941"/>
            <a:ext cx="10483850" cy="369332"/>
          </a:xfrm>
          <a:prstGeom prst="rect">
            <a:avLst/>
          </a:prstGeom>
        </p:spPr>
      </p:pic>
      <p:sp>
        <p:nvSpPr>
          <p:cNvPr id="2" name="ZoneTexte 1">
            <a:extLst>
              <a:ext uri="{FF2B5EF4-FFF2-40B4-BE49-F238E27FC236}">
                <a16:creationId xmlns:a16="http://schemas.microsoft.com/office/drawing/2014/main" id="{2D85E068-4059-9D5A-BBC2-05B891DDE3DB}"/>
              </a:ext>
            </a:extLst>
          </p:cNvPr>
          <p:cNvSpPr txBox="1"/>
          <p:nvPr/>
        </p:nvSpPr>
        <p:spPr>
          <a:xfrm>
            <a:off x="802158" y="130441"/>
            <a:ext cx="7426841" cy="646331"/>
          </a:xfrm>
          <a:prstGeom prst="rect">
            <a:avLst/>
          </a:prstGeom>
          <a:solidFill>
            <a:schemeClr val="bg1"/>
          </a:solidFill>
        </p:spPr>
        <p:txBody>
          <a:bodyPr wrap="none" rtlCol="0">
            <a:spAutoFit/>
          </a:bodyPr>
          <a:lstStyle/>
          <a:p>
            <a:r>
              <a:rPr lang="fr-FR" sz="3600" b="1" dirty="0"/>
              <a:t>Les changement d’états de la matière</a:t>
            </a:r>
          </a:p>
        </p:txBody>
      </p:sp>
      <p:sp>
        <p:nvSpPr>
          <p:cNvPr id="3" name="ZoneTexte 2">
            <a:extLst>
              <a:ext uri="{FF2B5EF4-FFF2-40B4-BE49-F238E27FC236}">
                <a16:creationId xmlns:a16="http://schemas.microsoft.com/office/drawing/2014/main" id="{2C908FC9-0DF3-CAAF-CF15-7D86164D24C2}"/>
              </a:ext>
            </a:extLst>
          </p:cNvPr>
          <p:cNvSpPr txBox="1"/>
          <p:nvPr/>
        </p:nvSpPr>
        <p:spPr>
          <a:xfrm>
            <a:off x="415636" y="1218792"/>
            <a:ext cx="10483849" cy="830997"/>
          </a:xfrm>
          <a:prstGeom prst="rect">
            <a:avLst/>
          </a:prstGeom>
          <a:noFill/>
        </p:spPr>
        <p:txBody>
          <a:bodyPr wrap="square" rtlCol="0">
            <a:spAutoFit/>
          </a:bodyPr>
          <a:lstStyle/>
          <a:p>
            <a:r>
              <a:rPr lang="fr-FR" sz="2400" dirty="0">
                <a:effectLst/>
              </a:rPr>
              <a:t>Dans le texte qui suit, souligne les mots qui évoquent les changements</a:t>
            </a:r>
            <a:br>
              <a:rPr lang="fr-FR" sz="2400" dirty="0"/>
            </a:br>
            <a:r>
              <a:rPr lang="fr-FR" sz="2400" dirty="0">
                <a:effectLst/>
              </a:rPr>
              <a:t>d’état qui se produisent lors du cycle de l’eau.</a:t>
            </a:r>
            <a:endParaRPr lang="fr-FR" sz="2400" dirty="0"/>
          </a:p>
        </p:txBody>
      </p:sp>
      <p:sp>
        <p:nvSpPr>
          <p:cNvPr id="7" name="ZoneTexte 6">
            <a:extLst>
              <a:ext uri="{FF2B5EF4-FFF2-40B4-BE49-F238E27FC236}">
                <a16:creationId xmlns:a16="http://schemas.microsoft.com/office/drawing/2014/main" id="{D9E31C49-E734-0FD5-752A-D403A65AD130}"/>
              </a:ext>
            </a:extLst>
          </p:cNvPr>
          <p:cNvSpPr txBox="1"/>
          <p:nvPr/>
        </p:nvSpPr>
        <p:spPr>
          <a:xfrm>
            <a:off x="1316182" y="2466433"/>
            <a:ext cx="10483848" cy="3323987"/>
          </a:xfrm>
          <a:prstGeom prst="rect">
            <a:avLst/>
          </a:prstGeom>
          <a:noFill/>
        </p:spPr>
        <p:txBody>
          <a:bodyPr wrap="square" rtlCol="0">
            <a:spAutoFit/>
          </a:bodyPr>
          <a:lstStyle/>
          <a:p>
            <a:r>
              <a:rPr lang="fr-FR" sz="2400" dirty="0">
                <a:solidFill>
                  <a:srgbClr val="000000"/>
                </a:solidFill>
                <a:effectLst/>
              </a:rPr>
              <a:t>L’eau de la mer, chauffée par le Soleil, </a:t>
            </a:r>
            <a:r>
              <a:rPr lang="fr-FR" sz="2400" u="sng" dirty="0">
                <a:solidFill>
                  <a:srgbClr val="FF0000"/>
                </a:solidFill>
                <a:effectLst/>
              </a:rPr>
              <a:t>s’évapore</a:t>
            </a:r>
            <a:r>
              <a:rPr lang="fr-FR" sz="2400" dirty="0">
                <a:solidFill>
                  <a:srgbClr val="000000"/>
                </a:solidFill>
                <a:effectLst/>
              </a:rPr>
              <a:t> ; la vapeur d’eau monte dans le ciel où elle se liquéfie donnant des gouttes formant les nuages. Le vent pousse les nuages vers la Terre. </a:t>
            </a:r>
          </a:p>
          <a:p>
            <a:r>
              <a:rPr lang="fr-FR" sz="2400" dirty="0">
                <a:solidFill>
                  <a:srgbClr val="000000"/>
                </a:solidFill>
                <a:effectLst/>
              </a:rPr>
              <a:t>Certaines gouttes d’eau tombent sous forme de pluie, d’autres, s’il fait assez froid, se solidifient et tombent sous forme de neige. Les eaux de pluie, et les eaux provenant de la fonte des neiges ou des glaciers, ruissellent et forment des rivières, puis des fleuves.</a:t>
            </a:r>
            <a:br>
              <a:rPr lang="fr-FR" sz="2400" dirty="0"/>
            </a:br>
            <a:r>
              <a:rPr lang="fr-FR" sz="2400" dirty="0">
                <a:solidFill>
                  <a:srgbClr val="000000"/>
                </a:solidFill>
                <a:effectLst/>
              </a:rPr>
              <a:t>Puis l’eau des fleuves se jette dans la mer. Ce cycle se répète toujours et toujours…</a:t>
            </a:r>
            <a:endParaRPr lang="fr-FR" sz="2400" dirty="0"/>
          </a:p>
          <a:p>
            <a:endParaRPr lang="fr-FR" dirty="0"/>
          </a:p>
        </p:txBody>
      </p:sp>
    </p:spTree>
    <p:extLst>
      <p:ext uri="{BB962C8B-B14F-4D97-AF65-F5344CB8AC3E}">
        <p14:creationId xmlns:p14="http://schemas.microsoft.com/office/powerpoint/2010/main" val="8654892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ZoneTexte 11">
            <a:extLst>
              <a:ext uri="{FF2B5EF4-FFF2-40B4-BE49-F238E27FC236}">
                <a16:creationId xmlns:a16="http://schemas.microsoft.com/office/drawing/2014/main" id="{82DFE8D5-9290-D032-AD30-4C26E225B623}"/>
              </a:ext>
            </a:extLst>
          </p:cNvPr>
          <p:cNvSpPr txBox="1"/>
          <p:nvPr/>
        </p:nvSpPr>
        <p:spPr>
          <a:xfrm>
            <a:off x="10555941" y="268941"/>
            <a:ext cx="1344706" cy="369332"/>
          </a:xfrm>
          <a:prstGeom prst="rect">
            <a:avLst/>
          </a:prstGeom>
          <a:solidFill>
            <a:schemeClr val="accent6">
              <a:lumMod val="60000"/>
              <a:lumOff val="40000"/>
            </a:schemeClr>
          </a:solidFill>
        </p:spPr>
        <p:txBody>
          <a:bodyPr wrap="square" rtlCol="0">
            <a:spAutoFit/>
          </a:bodyPr>
          <a:lstStyle/>
          <a:p>
            <a:pPr algn="ctr"/>
            <a:r>
              <a:rPr lang="fr-FR" dirty="0"/>
              <a:t>Partie 2</a:t>
            </a:r>
          </a:p>
        </p:txBody>
      </p:sp>
      <p:sp>
        <p:nvSpPr>
          <p:cNvPr id="5" name="Espace réservé du numéro de diapositive 4">
            <a:extLst>
              <a:ext uri="{FF2B5EF4-FFF2-40B4-BE49-F238E27FC236}">
                <a16:creationId xmlns:a16="http://schemas.microsoft.com/office/drawing/2014/main" id="{EBC4C713-A41B-C374-A629-9F5EFB562FDD}"/>
              </a:ext>
            </a:extLst>
          </p:cNvPr>
          <p:cNvSpPr>
            <a:spLocks noGrp="1"/>
          </p:cNvSpPr>
          <p:nvPr>
            <p:ph type="sldNum" sz="quarter" idx="12"/>
          </p:nvPr>
        </p:nvSpPr>
        <p:spPr/>
        <p:txBody>
          <a:bodyPr/>
          <a:lstStyle/>
          <a:p>
            <a:fld id="{49ED03C3-2851-034A-8906-F8AC01D5FB74}" type="slidenum">
              <a:rPr lang="fr-FR" smtClean="0"/>
              <a:t>7</a:t>
            </a:fld>
            <a:endParaRPr lang="fr-FR" dirty="0"/>
          </a:p>
        </p:txBody>
      </p:sp>
      <p:pic>
        <p:nvPicPr>
          <p:cNvPr id="10" name="Image 9">
            <a:extLst>
              <a:ext uri="{FF2B5EF4-FFF2-40B4-BE49-F238E27FC236}">
                <a16:creationId xmlns:a16="http://schemas.microsoft.com/office/drawing/2014/main" id="{F63073A3-CEFB-5E35-403E-ED6B071B5FFC}"/>
              </a:ext>
            </a:extLst>
          </p:cNvPr>
          <p:cNvPicPr>
            <a:picLocks noChangeAspect="1"/>
          </p:cNvPicPr>
          <p:nvPr/>
        </p:nvPicPr>
        <p:blipFill>
          <a:blip r:embed="rId2"/>
          <a:stretch>
            <a:fillRect/>
          </a:stretch>
        </p:blipFill>
        <p:spPr>
          <a:xfrm>
            <a:off x="0" y="268941"/>
            <a:ext cx="10483850" cy="369332"/>
          </a:xfrm>
          <a:prstGeom prst="rect">
            <a:avLst/>
          </a:prstGeom>
        </p:spPr>
      </p:pic>
      <p:sp>
        <p:nvSpPr>
          <p:cNvPr id="2" name="ZoneTexte 1">
            <a:extLst>
              <a:ext uri="{FF2B5EF4-FFF2-40B4-BE49-F238E27FC236}">
                <a16:creationId xmlns:a16="http://schemas.microsoft.com/office/drawing/2014/main" id="{2D85E068-4059-9D5A-BBC2-05B891DDE3DB}"/>
              </a:ext>
            </a:extLst>
          </p:cNvPr>
          <p:cNvSpPr txBox="1"/>
          <p:nvPr/>
        </p:nvSpPr>
        <p:spPr>
          <a:xfrm>
            <a:off x="802158" y="130441"/>
            <a:ext cx="7426841" cy="646331"/>
          </a:xfrm>
          <a:prstGeom prst="rect">
            <a:avLst/>
          </a:prstGeom>
          <a:solidFill>
            <a:schemeClr val="bg1"/>
          </a:solidFill>
        </p:spPr>
        <p:txBody>
          <a:bodyPr wrap="none" rtlCol="0">
            <a:spAutoFit/>
          </a:bodyPr>
          <a:lstStyle/>
          <a:p>
            <a:r>
              <a:rPr lang="fr-FR" sz="3600" b="1" dirty="0"/>
              <a:t>Les changement d’états de la matière</a:t>
            </a:r>
          </a:p>
        </p:txBody>
      </p:sp>
      <p:sp>
        <p:nvSpPr>
          <p:cNvPr id="3" name="ZoneTexte 2">
            <a:extLst>
              <a:ext uri="{FF2B5EF4-FFF2-40B4-BE49-F238E27FC236}">
                <a16:creationId xmlns:a16="http://schemas.microsoft.com/office/drawing/2014/main" id="{2C908FC9-0DF3-CAAF-CF15-7D86164D24C2}"/>
              </a:ext>
            </a:extLst>
          </p:cNvPr>
          <p:cNvSpPr txBox="1"/>
          <p:nvPr/>
        </p:nvSpPr>
        <p:spPr>
          <a:xfrm>
            <a:off x="415636" y="1218792"/>
            <a:ext cx="10483849" cy="830997"/>
          </a:xfrm>
          <a:prstGeom prst="rect">
            <a:avLst/>
          </a:prstGeom>
          <a:noFill/>
        </p:spPr>
        <p:txBody>
          <a:bodyPr wrap="square" rtlCol="0">
            <a:spAutoFit/>
          </a:bodyPr>
          <a:lstStyle/>
          <a:p>
            <a:r>
              <a:rPr lang="fr-FR" sz="2400" dirty="0">
                <a:effectLst/>
              </a:rPr>
              <a:t>Dans le texte qui suit, souligne les mots qui évoquent les changements</a:t>
            </a:r>
            <a:br>
              <a:rPr lang="fr-FR" sz="2400" dirty="0"/>
            </a:br>
            <a:r>
              <a:rPr lang="fr-FR" sz="2400" dirty="0">
                <a:effectLst/>
              </a:rPr>
              <a:t>d’état qui se produisent lors du cycle de l’eau.</a:t>
            </a:r>
            <a:endParaRPr lang="fr-FR" sz="2400" dirty="0"/>
          </a:p>
        </p:txBody>
      </p:sp>
      <p:sp>
        <p:nvSpPr>
          <p:cNvPr id="7" name="ZoneTexte 6">
            <a:extLst>
              <a:ext uri="{FF2B5EF4-FFF2-40B4-BE49-F238E27FC236}">
                <a16:creationId xmlns:a16="http://schemas.microsoft.com/office/drawing/2014/main" id="{D9E31C49-E734-0FD5-752A-D403A65AD130}"/>
              </a:ext>
            </a:extLst>
          </p:cNvPr>
          <p:cNvSpPr txBox="1"/>
          <p:nvPr/>
        </p:nvSpPr>
        <p:spPr>
          <a:xfrm>
            <a:off x="1316182" y="2466433"/>
            <a:ext cx="10483848" cy="3323987"/>
          </a:xfrm>
          <a:prstGeom prst="rect">
            <a:avLst/>
          </a:prstGeom>
          <a:noFill/>
        </p:spPr>
        <p:txBody>
          <a:bodyPr wrap="square" rtlCol="0">
            <a:spAutoFit/>
          </a:bodyPr>
          <a:lstStyle/>
          <a:p>
            <a:r>
              <a:rPr lang="fr-FR" sz="2400" dirty="0">
                <a:solidFill>
                  <a:srgbClr val="000000"/>
                </a:solidFill>
                <a:effectLst/>
              </a:rPr>
              <a:t>L’eau de la mer, chauffée par le Soleil, </a:t>
            </a:r>
            <a:r>
              <a:rPr lang="fr-FR" sz="2400" u="sng" dirty="0">
                <a:solidFill>
                  <a:srgbClr val="000000"/>
                </a:solidFill>
                <a:effectLst/>
              </a:rPr>
              <a:t>s’évapore</a:t>
            </a:r>
            <a:r>
              <a:rPr lang="fr-FR" sz="2400" dirty="0">
                <a:solidFill>
                  <a:srgbClr val="000000"/>
                </a:solidFill>
                <a:effectLst/>
              </a:rPr>
              <a:t> ; la vapeur d’eau monte dans le ciel où elle se </a:t>
            </a:r>
            <a:r>
              <a:rPr lang="fr-FR" sz="2400" u="sng" dirty="0">
                <a:solidFill>
                  <a:srgbClr val="FF0000"/>
                </a:solidFill>
                <a:effectLst/>
              </a:rPr>
              <a:t>liquéfie</a:t>
            </a:r>
            <a:r>
              <a:rPr lang="fr-FR" sz="2400" dirty="0">
                <a:solidFill>
                  <a:srgbClr val="000000"/>
                </a:solidFill>
                <a:effectLst/>
              </a:rPr>
              <a:t> donnant des gouttes formant les nuages. Le vent pousse les nuages vers la Terre. </a:t>
            </a:r>
          </a:p>
          <a:p>
            <a:r>
              <a:rPr lang="fr-FR" sz="2400" dirty="0">
                <a:solidFill>
                  <a:srgbClr val="000000"/>
                </a:solidFill>
                <a:effectLst/>
              </a:rPr>
              <a:t>Certaines gouttes d’eau tombent sous forme de pluie, d’autres, s’il fait assez froid, se solidifient et tombent sous forme de neige. Les eaux de pluie, et les eaux provenant de la fonte des neiges ou des glaciers, ruissellent et forment des rivières, puis des fleuves.</a:t>
            </a:r>
            <a:br>
              <a:rPr lang="fr-FR" sz="2400" dirty="0"/>
            </a:br>
            <a:r>
              <a:rPr lang="fr-FR" sz="2400" dirty="0">
                <a:solidFill>
                  <a:srgbClr val="000000"/>
                </a:solidFill>
                <a:effectLst/>
              </a:rPr>
              <a:t>Puis l’eau des fleuves se jette dans la mer. Ce cycle se répète toujours et toujours…</a:t>
            </a:r>
            <a:endParaRPr lang="fr-FR" sz="2400" dirty="0"/>
          </a:p>
          <a:p>
            <a:endParaRPr lang="fr-FR" dirty="0"/>
          </a:p>
        </p:txBody>
      </p:sp>
    </p:spTree>
    <p:extLst>
      <p:ext uri="{BB962C8B-B14F-4D97-AF65-F5344CB8AC3E}">
        <p14:creationId xmlns:p14="http://schemas.microsoft.com/office/powerpoint/2010/main" val="21313056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ZoneTexte 11">
            <a:extLst>
              <a:ext uri="{FF2B5EF4-FFF2-40B4-BE49-F238E27FC236}">
                <a16:creationId xmlns:a16="http://schemas.microsoft.com/office/drawing/2014/main" id="{82DFE8D5-9290-D032-AD30-4C26E225B623}"/>
              </a:ext>
            </a:extLst>
          </p:cNvPr>
          <p:cNvSpPr txBox="1"/>
          <p:nvPr/>
        </p:nvSpPr>
        <p:spPr>
          <a:xfrm>
            <a:off x="10555941" y="268941"/>
            <a:ext cx="1344706" cy="369332"/>
          </a:xfrm>
          <a:prstGeom prst="rect">
            <a:avLst/>
          </a:prstGeom>
          <a:solidFill>
            <a:schemeClr val="accent6">
              <a:lumMod val="60000"/>
              <a:lumOff val="40000"/>
            </a:schemeClr>
          </a:solidFill>
        </p:spPr>
        <p:txBody>
          <a:bodyPr wrap="square" rtlCol="0">
            <a:spAutoFit/>
          </a:bodyPr>
          <a:lstStyle/>
          <a:p>
            <a:pPr algn="ctr"/>
            <a:r>
              <a:rPr lang="fr-FR" dirty="0"/>
              <a:t>Partie 2</a:t>
            </a:r>
          </a:p>
        </p:txBody>
      </p:sp>
      <p:sp>
        <p:nvSpPr>
          <p:cNvPr id="5" name="Espace réservé du numéro de diapositive 4">
            <a:extLst>
              <a:ext uri="{FF2B5EF4-FFF2-40B4-BE49-F238E27FC236}">
                <a16:creationId xmlns:a16="http://schemas.microsoft.com/office/drawing/2014/main" id="{EBC4C713-A41B-C374-A629-9F5EFB562FDD}"/>
              </a:ext>
            </a:extLst>
          </p:cNvPr>
          <p:cNvSpPr>
            <a:spLocks noGrp="1"/>
          </p:cNvSpPr>
          <p:nvPr>
            <p:ph type="sldNum" sz="quarter" idx="12"/>
          </p:nvPr>
        </p:nvSpPr>
        <p:spPr/>
        <p:txBody>
          <a:bodyPr/>
          <a:lstStyle/>
          <a:p>
            <a:fld id="{49ED03C3-2851-034A-8906-F8AC01D5FB74}" type="slidenum">
              <a:rPr lang="fr-FR" smtClean="0"/>
              <a:t>8</a:t>
            </a:fld>
            <a:endParaRPr lang="fr-FR" dirty="0"/>
          </a:p>
        </p:txBody>
      </p:sp>
      <p:pic>
        <p:nvPicPr>
          <p:cNvPr id="10" name="Image 9">
            <a:extLst>
              <a:ext uri="{FF2B5EF4-FFF2-40B4-BE49-F238E27FC236}">
                <a16:creationId xmlns:a16="http://schemas.microsoft.com/office/drawing/2014/main" id="{F63073A3-CEFB-5E35-403E-ED6B071B5FFC}"/>
              </a:ext>
            </a:extLst>
          </p:cNvPr>
          <p:cNvPicPr>
            <a:picLocks noChangeAspect="1"/>
          </p:cNvPicPr>
          <p:nvPr/>
        </p:nvPicPr>
        <p:blipFill>
          <a:blip r:embed="rId2"/>
          <a:stretch>
            <a:fillRect/>
          </a:stretch>
        </p:blipFill>
        <p:spPr>
          <a:xfrm>
            <a:off x="0" y="268941"/>
            <a:ext cx="10483850" cy="369332"/>
          </a:xfrm>
          <a:prstGeom prst="rect">
            <a:avLst/>
          </a:prstGeom>
        </p:spPr>
      </p:pic>
      <p:sp>
        <p:nvSpPr>
          <p:cNvPr id="2" name="ZoneTexte 1">
            <a:extLst>
              <a:ext uri="{FF2B5EF4-FFF2-40B4-BE49-F238E27FC236}">
                <a16:creationId xmlns:a16="http://schemas.microsoft.com/office/drawing/2014/main" id="{2D85E068-4059-9D5A-BBC2-05B891DDE3DB}"/>
              </a:ext>
            </a:extLst>
          </p:cNvPr>
          <p:cNvSpPr txBox="1"/>
          <p:nvPr/>
        </p:nvSpPr>
        <p:spPr>
          <a:xfrm>
            <a:off x="802158" y="130441"/>
            <a:ext cx="7426841" cy="646331"/>
          </a:xfrm>
          <a:prstGeom prst="rect">
            <a:avLst/>
          </a:prstGeom>
          <a:solidFill>
            <a:schemeClr val="bg1"/>
          </a:solidFill>
        </p:spPr>
        <p:txBody>
          <a:bodyPr wrap="none" rtlCol="0">
            <a:spAutoFit/>
          </a:bodyPr>
          <a:lstStyle/>
          <a:p>
            <a:r>
              <a:rPr lang="fr-FR" sz="3600" b="1" dirty="0"/>
              <a:t>Les changement d’états de la matière</a:t>
            </a:r>
          </a:p>
        </p:txBody>
      </p:sp>
      <p:sp>
        <p:nvSpPr>
          <p:cNvPr id="3" name="ZoneTexte 2">
            <a:extLst>
              <a:ext uri="{FF2B5EF4-FFF2-40B4-BE49-F238E27FC236}">
                <a16:creationId xmlns:a16="http://schemas.microsoft.com/office/drawing/2014/main" id="{2C908FC9-0DF3-CAAF-CF15-7D86164D24C2}"/>
              </a:ext>
            </a:extLst>
          </p:cNvPr>
          <p:cNvSpPr txBox="1"/>
          <p:nvPr/>
        </p:nvSpPr>
        <p:spPr>
          <a:xfrm>
            <a:off x="415636" y="1218792"/>
            <a:ext cx="10483849" cy="830997"/>
          </a:xfrm>
          <a:prstGeom prst="rect">
            <a:avLst/>
          </a:prstGeom>
          <a:noFill/>
        </p:spPr>
        <p:txBody>
          <a:bodyPr wrap="square" rtlCol="0">
            <a:spAutoFit/>
          </a:bodyPr>
          <a:lstStyle/>
          <a:p>
            <a:r>
              <a:rPr lang="fr-FR" sz="2400" dirty="0">
                <a:effectLst/>
              </a:rPr>
              <a:t>Dans le texte qui suit, souligne les mots qui évoquent les changements</a:t>
            </a:r>
            <a:br>
              <a:rPr lang="fr-FR" sz="2400" dirty="0"/>
            </a:br>
            <a:r>
              <a:rPr lang="fr-FR" sz="2400" dirty="0">
                <a:effectLst/>
              </a:rPr>
              <a:t>d’état qui se produisent lors du cycle de l’eau.</a:t>
            </a:r>
            <a:endParaRPr lang="fr-FR" sz="2400" dirty="0"/>
          </a:p>
        </p:txBody>
      </p:sp>
      <p:sp>
        <p:nvSpPr>
          <p:cNvPr id="7" name="ZoneTexte 6">
            <a:extLst>
              <a:ext uri="{FF2B5EF4-FFF2-40B4-BE49-F238E27FC236}">
                <a16:creationId xmlns:a16="http://schemas.microsoft.com/office/drawing/2014/main" id="{D9E31C49-E734-0FD5-752A-D403A65AD130}"/>
              </a:ext>
            </a:extLst>
          </p:cNvPr>
          <p:cNvSpPr txBox="1"/>
          <p:nvPr/>
        </p:nvSpPr>
        <p:spPr>
          <a:xfrm>
            <a:off x="1316182" y="2466433"/>
            <a:ext cx="10483848" cy="3323987"/>
          </a:xfrm>
          <a:prstGeom prst="rect">
            <a:avLst/>
          </a:prstGeom>
          <a:noFill/>
        </p:spPr>
        <p:txBody>
          <a:bodyPr wrap="square" rtlCol="0">
            <a:spAutoFit/>
          </a:bodyPr>
          <a:lstStyle/>
          <a:p>
            <a:r>
              <a:rPr lang="fr-FR" sz="2400" dirty="0">
                <a:solidFill>
                  <a:srgbClr val="000000"/>
                </a:solidFill>
                <a:effectLst/>
              </a:rPr>
              <a:t>L’eau de la mer, chauffée par le Soleil, </a:t>
            </a:r>
            <a:r>
              <a:rPr lang="fr-FR" sz="2400" u="sng" dirty="0">
                <a:solidFill>
                  <a:srgbClr val="000000"/>
                </a:solidFill>
                <a:effectLst/>
              </a:rPr>
              <a:t>s’évapore</a:t>
            </a:r>
            <a:r>
              <a:rPr lang="fr-FR" sz="2400" dirty="0">
                <a:solidFill>
                  <a:srgbClr val="000000"/>
                </a:solidFill>
                <a:effectLst/>
              </a:rPr>
              <a:t> ; la vapeur d’eau monte dans le ciel où elle se </a:t>
            </a:r>
            <a:r>
              <a:rPr lang="fr-FR" sz="2400" u="sng" dirty="0">
                <a:solidFill>
                  <a:srgbClr val="000000"/>
                </a:solidFill>
                <a:effectLst/>
              </a:rPr>
              <a:t>liquéfie</a:t>
            </a:r>
            <a:r>
              <a:rPr lang="fr-FR" sz="2400" dirty="0">
                <a:solidFill>
                  <a:srgbClr val="000000"/>
                </a:solidFill>
                <a:effectLst/>
              </a:rPr>
              <a:t> donnant des gouttes formant les nuages. Le vent pousse les nuages vers la Terre. </a:t>
            </a:r>
          </a:p>
          <a:p>
            <a:r>
              <a:rPr lang="fr-FR" sz="2400" dirty="0">
                <a:solidFill>
                  <a:srgbClr val="000000"/>
                </a:solidFill>
                <a:effectLst/>
              </a:rPr>
              <a:t>Certaines gouttes d’eau tombent sous forme de pluie, d’autres, s’il fait assez froid, se </a:t>
            </a:r>
            <a:r>
              <a:rPr lang="fr-FR" sz="2400" u="sng" dirty="0">
                <a:solidFill>
                  <a:srgbClr val="FF0000"/>
                </a:solidFill>
                <a:effectLst/>
              </a:rPr>
              <a:t>solidifient</a:t>
            </a:r>
            <a:r>
              <a:rPr lang="fr-FR" sz="2400" dirty="0">
                <a:solidFill>
                  <a:srgbClr val="000000"/>
                </a:solidFill>
                <a:effectLst/>
              </a:rPr>
              <a:t> et tombent sous forme de neige. Les eaux de pluie, et les eaux provenant de la fonte des neiges ou des glaciers, ruissellent et forment des rivières, puis des fleuves.</a:t>
            </a:r>
            <a:br>
              <a:rPr lang="fr-FR" sz="2400" dirty="0"/>
            </a:br>
            <a:r>
              <a:rPr lang="fr-FR" sz="2400" dirty="0">
                <a:solidFill>
                  <a:srgbClr val="000000"/>
                </a:solidFill>
                <a:effectLst/>
              </a:rPr>
              <a:t>Puis l’eau des fleuves se jette dans la mer. Ce cycle se répète toujours et toujours…</a:t>
            </a:r>
            <a:endParaRPr lang="fr-FR" sz="2400" dirty="0"/>
          </a:p>
          <a:p>
            <a:endParaRPr lang="fr-FR" dirty="0"/>
          </a:p>
        </p:txBody>
      </p:sp>
    </p:spTree>
    <p:extLst>
      <p:ext uri="{BB962C8B-B14F-4D97-AF65-F5344CB8AC3E}">
        <p14:creationId xmlns:p14="http://schemas.microsoft.com/office/powerpoint/2010/main" val="3433853982"/>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1839</TotalTime>
  <Words>1185</Words>
  <Application>Microsoft Macintosh PowerPoint</Application>
  <PresentationFormat>Grand écran</PresentationFormat>
  <Paragraphs>121</Paragraphs>
  <Slides>16</Slides>
  <Notes>7</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16</vt:i4>
      </vt:variant>
    </vt:vector>
  </HeadingPairs>
  <TitlesOfParts>
    <vt:vector size="21" baseType="lpstr">
      <vt:lpstr>Arial</vt:lpstr>
      <vt:lpstr>ArialMT</vt:lpstr>
      <vt:lpstr>Calibri</vt:lpstr>
      <vt:lpstr>Calibri Light</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Fin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Thierry HUG</dc:creator>
  <cp:lastModifiedBy>Thierry HUG</cp:lastModifiedBy>
  <cp:revision>56</cp:revision>
  <cp:lastPrinted>2022-11-06T13:01:33Z</cp:lastPrinted>
  <dcterms:created xsi:type="dcterms:W3CDTF">2022-11-02T13:30:34Z</dcterms:created>
  <dcterms:modified xsi:type="dcterms:W3CDTF">2023-09-12T07:40:03Z</dcterms:modified>
</cp:coreProperties>
</file>